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263"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ABC244-259C-40C3-A0D1-EC2290F62B91}" type="datetimeFigureOut">
              <a:rPr lang="en-US" smtClean="0"/>
              <a:pPr/>
              <a:t>4/14/2023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5D9E3-8173-40F7-80E8-9851E4ECBDA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ABC244-259C-40C3-A0D1-EC2290F62B91}" type="datetimeFigureOut">
              <a:rPr lang="en-US" smtClean="0"/>
              <a:pPr/>
              <a:t>4/14/2023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5D9E3-8173-40F7-80E8-9851E4ECBDA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ABC244-259C-40C3-A0D1-EC2290F62B91}" type="datetimeFigureOut">
              <a:rPr lang="en-US" smtClean="0"/>
              <a:pPr/>
              <a:t>4/14/2023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5D9E3-8173-40F7-80E8-9851E4ECBDA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ABC244-259C-40C3-A0D1-EC2290F62B91}" type="datetimeFigureOut">
              <a:rPr lang="en-US" smtClean="0"/>
              <a:pPr/>
              <a:t>4/14/2023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5D9E3-8173-40F7-80E8-9851E4ECBDA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ABC244-259C-40C3-A0D1-EC2290F62B91}" type="datetimeFigureOut">
              <a:rPr lang="en-US" smtClean="0"/>
              <a:pPr/>
              <a:t>4/14/2023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5D9E3-8173-40F7-80E8-9851E4ECBDA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ABC244-259C-40C3-A0D1-EC2290F62B91}" type="datetimeFigureOut">
              <a:rPr lang="en-US" smtClean="0"/>
              <a:pPr/>
              <a:t>4/14/2023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05D9E3-8173-40F7-80E8-9851E4ECBDA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ABC244-259C-40C3-A0D1-EC2290F62B91}" type="datetimeFigureOut">
              <a:rPr lang="en-US" smtClean="0"/>
              <a:pPr/>
              <a:t>4/14/2023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05D9E3-8173-40F7-80E8-9851E4ECBDA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ABC244-259C-40C3-A0D1-EC2290F62B91}" type="datetimeFigureOut">
              <a:rPr lang="en-US" smtClean="0"/>
              <a:pPr/>
              <a:t>4/14/2023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05D9E3-8173-40F7-80E8-9851E4ECBDA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ABC244-259C-40C3-A0D1-EC2290F62B91}" type="datetimeFigureOut">
              <a:rPr lang="en-US" smtClean="0"/>
              <a:pPr/>
              <a:t>4/14/2023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05D9E3-8173-40F7-80E8-9851E4ECBDA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ABC244-259C-40C3-A0D1-EC2290F62B91}" type="datetimeFigureOut">
              <a:rPr lang="en-US" smtClean="0"/>
              <a:pPr/>
              <a:t>4/14/2023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05D9E3-8173-40F7-80E8-9851E4ECBDA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ABC244-259C-40C3-A0D1-EC2290F62B91}" type="datetimeFigureOut">
              <a:rPr lang="en-US" smtClean="0"/>
              <a:pPr/>
              <a:t>4/14/2023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05D9E3-8173-40F7-80E8-9851E4ECBDA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ABC244-259C-40C3-A0D1-EC2290F62B91}" type="datetimeFigureOut">
              <a:rPr lang="en-US" smtClean="0"/>
              <a:pPr/>
              <a:t>4/14/2023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5D9E3-8173-40F7-80E8-9851E4ECBDA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Nigerian International Passport: Application, Cost &amp; Renew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121925"/>
            <a:ext cx="3276600" cy="37338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219200" y="762000"/>
            <a:ext cx="7543800" cy="1981199"/>
          </a:xfrm>
        </p:spPr>
        <p:txBody>
          <a:bodyPr>
            <a:normAutofit fontScale="90000"/>
          </a:bodyPr>
          <a:lstStyle/>
          <a:p>
            <a:r>
              <a:rPr lang="en-US" b="1" dirty="0"/>
              <a:t>EXPLOITING THE “JAPA” WINDOW TO GROW SUBNATIONAL IGR</a:t>
            </a:r>
            <a:endParaRPr lang="en-US" dirty="0"/>
          </a:p>
        </p:txBody>
      </p:sp>
      <p:sp>
        <p:nvSpPr>
          <p:cNvPr id="3" name="Subtitle 2"/>
          <p:cNvSpPr>
            <a:spLocks noGrp="1"/>
          </p:cNvSpPr>
          <p:nvPr>
            <p:ph type="subTitle" idx="1"/>
          </p:nvPr>
        </p:nvSpPr>
        <p:spPr>
          <a:xfrm>
            <a:off x="3429000" y="3246461"/>
            <a:ext cx="5105400" cy="1752600"/>
          </a:xfrm>
        </p:spPr>
        <p:txBody>
          <a:bodyPr>
            <a:normAutofit fontScale="92500" lnSpcReduction="20000"/>
          </a:bodyPr>
          <a:lstStyle/>
          <a:p>
            <a:r>
              <a:rPr lang="en-US" b="1" dirty="0" smtClean="0">
                <a:latin typeface="Bahnschrift SemiLight SemiConde" pitchFamily="34" charset="0"/>
              </a:rPr>
              <a:t>Presented By </a:t>
            </a:r>
            <a:endParaRPr lang="en-US" b="1" dirty="0" smtClean="0">
              <a:latin typeface="Bahnschrift SemiLight SemiConde" pitchFamily="34" charset="0"/>
            </a:endParaRPr>
          </a:p>
          <a:p>
            <a:r>
              <a:rPr lang="en-US" b="1" dirty="0" smtClean="0">
                <a:latin typeface="Bahnschrift SemiLight SemiConde" pitchFamily="34" charset="0"/>
              </a:rPr>
              <a:t>Mr</a:t>
            </a:r>
            <a:r>
              <a:rPr lang="en-US" b="1" dirty="0" smtClean="0">
                <a:latin typeface="Bahnschrift SemiLight SemiConde" pitchFamily="34" charset="0"/>
              </a:rPr>
              <a:t>. Kingsley </a:t>
            </a:r>
            <a:r>
              <a:rPr lang="en-US" b="1" dirty="0" err="1" smtClean="0">
                <a:latin typeface="Bahnschrift SemiLight SemiConde" pitchFamily="34" charset="0"/>
              </a:rPr>
              <a:t>Eze</a:t>
            </a:r>
            <a:endParaRPr lang="en-US" b="1" dirty="0" smtClean="0">
              <a:latin typeface="Bahnschrift SemiLight SemiConde" pitchFamily="34" charset="0"/>
            </a:endParaRPr>
          </a:p>
          <a:p>
            <a:r>
              <a:rPr lang="en-US" b="1" dirty="0" smtClean="0">
                <a:latin typeface="Bahnschrift SemiLight SemiConde" pitchFamily="34" charset="0"/>
              </a:rPr>
              <a:t>Lead Partner, FKC Associates 15\3\2023</a:t>
            </a:r>
            <a:endParaRPr lang="en-US" b="1" dirty="0">
              <a:latin typeface="Bahnschrift SemiLight SemiConde"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r>
              <a:rPr lang="en-US" dirty="0" smtClean="0"/>
              <a:t>Top 8 countries continued</a:t>
            </a:r>
            <a:endParaRPr lang="en-US" dirty="0"/>
          </a:p>
        </p:txBody>
      </p:sp>
      <p:sp>
        <p:nvSpPr>
          <p:cNvPr id="3" name="Content Placeholder 2"/>
          <p:cNvSpPr>
            <a:spLocks noGrp="1"/>
          </p:cNvSpPr>
          <p:nvPr>
            <p:ph idx="1"/>
          </p:nvPr>
        </p:nvSpPr>
        <p:spPr>
          <a:xfrm>
            <a:off x="457200" y="762000"/>
            <a:ext cx="8229600" cy="5791200"/>
          </a:xfrm>
        </p:spPr>
        <p:txBody>
          <a:bodyPr>
            <a:normAutofit fontScale="92500" lnSpcReduction="10000"/>
          </a:bodyPr>
          <a:lstStyle/>
          <a:p>
            <a:r>
              <a:rPr lang="en-US" dirty="0" smtClean="0"/>
              <a:t>Figures given are those recorded through official sources. </a:t>
            </a:r>
          </a:p>
          <a:p>
            <a:r>
              <a:rPr lang="en-US" dirty="0" smtClean="0"/>
              <a:t>WB estimates the figures may be more by as much as 50% if informal routes are taken into account. </a:t>
            </a:r>
          </a:p>
          <a:p>
            <a:r>
              <a:rPr lang="en-US" dirty="0" smtClean="0"/>
              <a:t>Countries that suffer from foreign exchange shortages and have multiple exchange rates are more likely to have huge volume of remittances through unofficial routes. </a:t>
            </a:r>
          </a:p>
          <a:p>
            <a:r>
              <a:rPr lang="en-US" dirty="0" smtClean="0"/>
              <a:t>Nigeria is one such country.</a:t>
            </a:r>
          </a:p>
          <a:p>
            <a:r>
              <a:rPr lang="en-US" dirty="0" smtClean="0"/>
              <a:t>So just how large was Nigeria’s Diaspora remittances?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Nigeria’s Diaspora Remittances</a:t>
            </a:r>
            <a:endParaRPr lang="en-US" dirty="0"/>
          </a:p>
        </p:txBody>
      </p:sp>
      <p:sp>
        <p:nvSpPr>
          <p:cNvPr id="3" name="Content Placeholder 2"/>
          <p:cNvSpPr>
            <a:spLocks noGrp="1"/>
          </p:cNvSpPr>
          <p:nvPr>
            <p:ph idx="1"/>
          </p:nvPr>
        </p:nvSpPr>
        <p:spPr>
          <a:xfrm>
            <a:off x="457200" y="1143000"/>
            <a:ext cx="8229600" cy="5334000"/>
          </a:xfrm>
        </p:spPr>
        <p:txBody>
          <a:bodyPr>
            <a:normAutofit fontScale="92500" lnSpcReduction="10000"/>
          </a:bodyPr>
          <a:lstStyle/>
          <a:p>
            <a:r>
              <a:rPr lang="en-US" dirty="0" smtClean="0"/>
              <a:t>In 2018 (</a:t>
            </a:r>
            <a:r>
              <a:rPr lang="en-US" dirty="0" smtClean="0"/>
              <a:t>Pre-</a:t>
            </a:r>
            <a:r>
              <a:rPr lang="en-US" dirty="0"/>
              <a:t>C</a:t>
            </a:r>
            <a:r>
              <a:rPr lang="en-US" dirty="0" smtClean="0"/>
              <a:t>OVID), </a:t>
            </a:r>
            <a:r>
              <a:rPr lang="en-US" dirty="0" smtClean="0"/>
              <a:t>Nigeria’s Diaspora remittances was estimated at $25.1billion [</a:t>
            </a:r>
            <a:r>
              <a:rPr lang="en-US" sz="2000" dirty="0" smtClean="0"/>
              <a:t>according to KNOMAD, CBN, PwC Analysis</a:t>
            </a:r>
            <a:r>
              <a:rPr lang="en-US" dirty="0" smtClean="0"/>
              <a:t>]</a:t>
            </a:r>
          </a:p>
          <a:p>
            <a:r>
              <a:rPr lang="en-US" dirty="0" smtClean="0"/>
              <a:t>This figure was said to be: </a:t>
            </a:r>
          </a:p>
          <a:p>
            <a:pPr>
              <a:buNone/>
            </a:pPr>
            <a:r>
              <a:rPr lang="en-US" dirty="0" smtClean="0"/>
              <a:t>      6.1% of GDP,</a:t>
            </a:r>
          </a:p>
          <a:p>
            <a:pPr>
              <a:buNone/>
            </a:pPr>
            <a:r>
              <a:rPr lang="en-US" dirty="0" smtClean="0"/>
              <a:t>      83% of Federal government budget, </a:t>
            </a:r>
          </a:p>
          <a:p>
            <a:pPr>
              <a:buNone/>
            </a:pPr>
            <a:r>
              <a:rPr lang="en-US" dirty="0" smtClean="0"/>
              <a:t>    113% of 0il revenue which stood at $18billion</a:t>
            </a:r>
          </a:p>
          <a:p>
            <a:pPr>
              <a:buNone/>
            </a:pPr>
            <a:r>
              <a:rPr lang="en-US" dirty="0" smtClean="0"/>
              <a:t>      11 times more than FDI </a:t>
            </a:r>
          </a:p>
          <a:p>
            <a:pPr>
              <a:buNone/>
            </a:pPr>
            <a:endParaRPr lang="en-US" dirty="0" smtClean="0"/>
          </a:p>
          <a:p>
            <a:pPr algn="ctr">
              <a:buNone/>
            </a:pPr>
            <a:r>
              <a:rPr lang="en-US" dirty="0" smtClean="0">
                <a:solidFill>
                  <a:srgbClr val="0070C0"/>
                </a:solidFill>
              </a:rPr>
              <a:t>Remittances were higher than oil revenue from 2015 to 2018. This pattern has not changed.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2800" b="1" dirty="0" smtClean="0"/>
              <a:t>Estimates of Number of Nigerians in the Diaspora</a:t>
            </a:r>
            <a:endParaRPr lang="en-US" sz="2800" b="1" dirty="0"/>
          </a:p>
        </p:txBody>
      </p:sp>
      <p:sp>
        <p:nvSpPr>
          <p:cNvPr id="3" name="Content Placeholder 2"/>
          <p:cNvSpPr>
            <a:spLocks noGrp="1"/>
          </p:cNvSpPr>
          <p:nvPr>
            <p:ph idx="1"/>
          </p:nvPr>
        </p:nvSpPr>
        <p:spPr>
          <a:xfrm>
            <a:off x="3467100" y="1295400"/>
            <a:ext cx="5219700" cy="5562600"/>
          </a:xfrm>
        </p:spPr>
        <p:txBody>
          <a:bodyPr>
            <a:normAutofit fontScale="85000" lnSpcReduction="10000"/>
          </a:bodyPr>
          <a:lstStyle/>
          <a:p>
            <a:r>
              <a:rPr lang="en-US" dirty="0" smtClean="0"/>
              <a:t>1.7 million in 2020 (the UN department of Economic and Social Affairs) </a:t>
            </a:r>
          </a:p>
          <a:p>
            <a:r>
              <a:rPr lang="en-US" dirty="0" smtClean="0"/>
              <a:t> 5million (Reuters news agency, citing money transfer services of Western Union).</a:t>
            </a:r>
          </a:p>
          <a:p>
            <a:r>
              <a:rPr lang="en-US" dirty="0" smtClean="0"/>
              <a:t> These figures do not include those born of Nigerian parents in the Diaspora and therefore hold the citizenship of the country of their birth. </a:t>
            </a:r>
          </a:p>
          <a:p>
            <a:r>
              <a:rPr lang="en-US" dirty="0" smtClean="0"/>
              <a:t>PwC says unofficial reports suggest there are about 15million Nigerians in the Diaspora.</a:t>
            </a:r>
            <a:endParaRPr lang="en-US" dirty="0"/>
          </a:p>
        </p:txBody>
      </p:sp>
      <p:pic>
        <p:nvPicPr>
          <p:cNvPr id="4" name="Picture 3" descr="Population of Nigerian students in UK rises by 64% in one year"/>
          <p:cNvPicPr/>
          <p:nvPr/>
        </p:nvPicPr>
        <p:blipFill>
          <a:blip r:embed="rId2">
            <a:extLst>
              <a:ext uri="{28A0092B-C50C-407E-A947-70E740481C1C}">
                <a14:useLocalDpi xmlns:a14="http://schemas.microsoft.com/office/drawing/2010/main" val="0"/>
              </a:ext>
            </a:extLst>
          </a:blip>
          <a:srcRect/>
          <a:stretch>
            <a:fillRect/>
          </a:stretch>
        </p:blipFill>
        <p:spPr bwMode="auto">
          <a:xfrm>
            <a:off x="38100" y="1371600"/>
            <a:ext cx="3429000" cy="54864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Nigerian Diaspora Income Profile</a:t>
            </a:r>
            <a:endParaRPr lang="en-US" sz="3200" dirty="0"/>
          </a:p>
        </p:txBody>
      </p:sp>
      <p:sp>
        <p:nvSpPr>
          <p:cNvPr id="3" name="Content Placeholder 2"/>
          <p:cNvSpPr>
            <a:spLocks noGrp="1"/>
          </p:cNvSpPr>
          <p:nvPr>
            <p:ph idx="1"/>
          </p:nvPr>
        </p:nvSpPr>
        <p:spPr>
          <a:xfrm>
            <a:off x="457200" y="1417638"/>
            <a:ext cx="8229600" cy="4708525"/>
          </a:xfrm>
        </p:spPr>
        <p:txBody>
          <a:bodyPr/>
          <a:lstStyle/>
          <a:p>
            <a:r>
              <a:rPr lang="en-US" dirty="0" smtClean="0"/>
              <a:t>Nigerians in Diaspora household income in the US had a median income of $52,000 according to a report published by the migrationpolicy.org. </a:t>
            </a:r>
          </a:p>
          <a:p>
            <a:r>
              <a:rPr lang="en-US" dirty="0" smtClean="0"/>
              <a:t>How many households are captured in the population?</a:t>
            </a:r>
          </a:p>
          <a:p>
            <a:r>
              <a:rPr lang="en-US" dirty="0" smtClean="0"/>
              <a:t>What percentage of this income is sent home?</a:t>
            </a:r>
          </a:p>
          <a:p>
            <a:r>
              <a:rPr lang="en-US" dirty="0" smtClean="0"/>
              <a:t>To what use is the remittance put back home?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Current Uses of Diaspora remittances</a:t>
            </a:r>
            <a:endParaRPr lang="en-US" dirty="0"/>
          </a:p>
        </p:txBody>
      </p:sp>
      <p:sp>
        <p:nvSpPr>
          <p:cNvPr id="3" name="Content Placeholder 2"/>
          <p:cNvSpPr>
            <a:spLocks noGrp="1"/>
          </p:cNvSpPr>
          <p:nvPr>
            <p:ph idx="1"/>
          </p:nvPr>
        </p:nvSpPr>
        <p:spPr>
          <a:xfrm>
            <a:off x="2362200" y="1219200"/>
            <a:ext cx="6324600" cy="5486400"/>
          </a:xfrm>
        </p:spPr>
        <p:txBody>
          <a:bodyPr>
            <a:normAutofit fontScale="85000" lnSpcReduction="20000"/>
          </a:bodyPr>
          <a:lstStyle/>
          <a:p>
            <a:r>
              <a:rPr lang="en-US" dirty="0" smtClean="0"/>
              <a:t>70% of currently go into consumption: </a:t>
            </a:r>
          </a:p>
          <a:p>
            <a:pPr>
              <a:buNone/>
            </a:pPr>
            <a:r>
              <a:rPr lang="en-US" dirty="0" smtClean="0"/>
              <a:t>    school fees,</a:t>
            </a:r>
          </a:p>
          <a:p>
            <a:pPr>
              <a:buNone/>
            </a:pPr>
            <a:r>
              <a:rPr lang="en-US" dirty="0" smtClean="0"/>
              <a:t>    medical bills,</a:t>
            </a:r>
          </a:p>
          <a:p>
            <a:pPr>
              <a:buNone/>
            </a:pPr>
            <a:r>
              <a:rPr lang="en-US" dirty="0" smtClean="0"/>
              <a:t>    burials,</a:t>
            </a:r>
          </a:p>
          <a:p>
            <a:pPr>
              <a:buNone/>
            </a:pPr>
            <a:r>
              <a:rPr lang="en-US" dirty="0" smtClean="0"/>
              <a:t>    religious demands and obligations,</a:t>
            </a:r>
          </a:p>
          <a:p>
            <a:pPr>
              <a:buNone/>
            </a:pPr>
            <a:r>
              <a:rPr lang="en-US" dirty="0" smtClean="0"/>
              <a:t>    family meeting dues, </a:t>
            </a:r>
          </a:p>
          <a:p>
            <a:pPr>
              <a:buNone/>
            </a:pPr>
            <a:r>
              <a:rPr lang="en-US" dirty="0" smtClean="0"/>
              <a:t>    birthday celebrations,</a:t>
            </a:r>
          </a:p>
          <a:p>
            <a:pPr>
              <a:buNone/>
            </a:pPr>
            <a:r>
              <a:rPr lang="en-US" dirty="0" smtClean="0"/>
              <a:t>    marriages, </a:t>
            </a:r>
          </a:p>
          <a:p>
            <a:pPr>
              <a:buNone/>
            </a:pPr>
            <a:r>
              <a:rPr lang="en-US" dirty="0" smtClean="0"/>
              <a:t>    debt servicing) and</a:t>
            </a:r>
          </a:p>
          <a:p>
            <a:r>
              <a:rPr lang="en-US" dirty="0" smtClean="0"/>
              <a:t> 30% into Investment related issues:</a:t>
            </a:r>
          </a:p>
          <a:p>
            <a:pPr>
              <a:buNone/>
            </a:pPr>
            <a:r>
              <a:rPr lang="en-US" dirty="0" smtClean="0"/>
              <a:t>      setting up new businesses and</a:t>
            </a:r>
          </a:p>
          <a:p>
            <a:pPr>
              <a:buNone/>
            </a:pPr>
            <a:r>
              <a:rPr lang="en-US" dirty="0" smtClean="0"/>
              <a:t>      real estate. Real estate here is mostly in form of village mansions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sz="3200" dirty="0" smtClean="0"/>
              <a:t>7.Diaspora remittance and IGR Expansion Pathways</a:t>
            </a:r>
            <a:endParaRPr lang="en-US" sz="3200" dirty="0"/>
          </a:p>
        </p:txBody>
      </p:sp>
      <p:sp>
        <p:nvSpPr>
          <p:cNvPr id="3" name="Content Placeholder 2"/>
          <p:cNvSpPr>
            <a:spLocks noGrp="1"/>
          </p:cNvSpPr>
          <p:nvPr>
            <p:ph idx="1"/>
          </p:nvPr>
        </p:nvSpPr>
        <p:spPr/>
        <p:txBody>
          <a:bodyPr>
            <a:normAutofit/>
          </a:bodyPr>
          <a:lstStyle/>
          <a:p>
            <a:pPr marL="514350" indent="-514350">
              <a:buAutoNum type="arabicPeriod"/>
            </a:pPr>
            <a:r>
              <a:rPr lang="en-US" dirty="0" smtClean="0"/>
              <a:t>Encourage even more migrations</a:t>
            </a:r>
          </a:p>
          <a:p>
            <a:pPr marL="514350" indent="-514350">
              <a:buAutoNum type="arabicPeriod"/>
            </a:pPr>
            <a:r>
              <a:rPr lang="en-US" dirty="0" smtClean="0"/>
              <a:t>Encourage a greater percentage of income be remitted by existing migrants</a:t>
            </a:r>
          </a:p>
          <a:p>
            <a:pPr marL="514350" indent="-514350">
              <a:buAutoNum type="arabicPeriod"/>
            </a:pPr>
            <a:r>
              <a:rPr lang="en-US" dirty="0" smtClean="0"/>
              <a:t>Encourage a greater percentage of the remittance to be spent on investments. Investment being less of real estate and more of income generating activities</a:t>
            </a:r>
          </a:p>
          <a:p>
            <a:pPr marL="514350" indent="-514350">
              <a:buAutoNum type="arabicPeriod"/>
            </a:pPr>
            <a:r>
              <a:rPr lang="en-US" dirty="0" smtClean="0"/>
              <a:t>A combination of some or all of the above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260" y="729836"/>
            <a:ext cx="8229600" cy="1295400"/>
          </a:xfrm>
        </p:spPr>
        <p:txBody>
          <a:bodyPr>
            <a:normAutofit fontScale="90000"/>
          </a:bodyPr>
          <a:lstStyle/>
          <a:p>
            <a:r>
              <a:rPr lang="en-US" b="1" dirty="0" smtClean="0"/>
              <a:t>Mobilizing Diaspora remittances for IGR Expansion</a:t>
            </a:r>
            <a:r>
              <a:rPr lang="en-US" dirty="0" smtClean="0"/>
              <a:t/>
            </a:r>
            <a:br>
              <a:rPr lang="en-US" dirty="0" smtClean="0"/>
            </a:br>
            <a:endParaRPr lang="en-US" dirty="0"/>
          </a:p>
        </p:txBody>
      </p:sp>
      <p:sp>
        <p:nvSpPr>
          <p:cNvPr id="3" name="Content Placeholder 2"/>
          <p:cNvSpPr>
            <a:spLocks noGrp="1"/>
          </p:cNvSpPr>
          <p:nvPr>
            <p:ph idx="1"/>
          </p:nvPr>
        </p:nvSpPr>
        <p:spPr>
          <a:xfrm>
            <a:off x="2647950" y="2328626"/>
            <a:ext cx="6038850" cy="4525963"/>
          </a:xfrm>
        </p:spPr>
        <p:txBody>
          <a:bodyPr>
            <a:normAutofit fontScale="92500" lnSpcReduction="10000"/>
          </a:bodyPr>
          <a:lstStyle/>
          <a:p>
            <a:r>
              <a:rPr lang="en-US" dirty="0" smtClean="0"/>
              <a:t>Each SNG will need to establish a State Diaspora Commission that will </a:t>
            </a:r>
            <a:r>
              <a:rPr lang="en-US" dirty="0" err="1" smtClean="0"/>
              <a:t>operationalize</a:t>
            </a:r>
            <a:r>
              <a:rPr lang="en-US" dirty="0" smtClean="0"/>
              <a:t> this initiative. The Commission may be situated in the State Ministry of Investment, Trade and Industry or under the Governor’s office.</a:t>
            </a:r>
          </a:p>
          <a:p>
            <a:r>
              <a:rPr lang="en-US" dirty="0" smtClean="0"/>
              <a:t>The work of the Commission will be divided into Supply and Demand sides</a:t>
            </a:r>
            <a:endParaRPr lang="en-US" dirty="0"/>
          </a:p>
        </p:txBody>
      </p:sp>
      <p:pic>
        <p:nvPicPr>
          <p:cNvPr id="4" name="Picture 3" descr="Africa records $80bn diaspora remittances despite COVID-19 - Daily Trust"/>
          <p:cNvPicPr/>
          <p:nvPr/>
        </p:nvPicPr>
        <p:blipFill>
          <a:blip r:embed="rId2">
            <a:extLst>
              <a:ext uri="{28A0092B-C50C-407E-A947-70E740481C1C}">
                <a14:useLocalDpi xmlns:a14="http://schemas.microsoft.com/office/drawing/2010/main" val="0"/>
              </a:ext>
            </a:extLst>
          </a:blip>
          <a:srcRect/>
          <a:stretch>
            <a:fillRect/>
          </a:stretch>
        </p:blipFill>
        <p:spPr bwMode="auto">
          <a:xfrm>
            <a:off x="0" y="4267201"/>
            <a:ext cx="2647950" cy="2587388"/>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Supply side</a:t>
            </a:r>
            <a:endParaRPr lang="en-US" dirty="0"/>
          </a:p>
        </p:txBody>
      </p:sp>
      <p:sp>
        <p:nvSpPr>
          <p:cNvPr id="3" name="Content Placeholder 2"/>
          <p:cNvSpPr>
            <a:spLocks noGrp="1"/>
          </p:cNvSpPr>
          <p:nvPr>
            <p:ph idx="1"/>
          </p:nvPr>
        </p:nvSpPr>
        <p:spPr>
          <a:xfrm>
            <a:off x="457200" y="1143000"/>
            <a:ext cx="8229600" cy="5334000"/>
          </a:xfrm>
        </p:spPr>
        <p:txBody>
          <a:bodyPr>
            <a:normAutofit fontScale="77500" lnSpcReduction="20000"/>
          </a:bodyPr>
          <a:lstStyle/>
          <a:p>
            <a:pPr lvl="0">
              <a:buNone/>
            </a:pPr>
            <a:r>
              <a:rPr lang="en-US" dirty="0" smtClean="0"/>
              <a:t>1. Identify favorable target countries for migration in terms of ease of visa, residency and citizenship laws and also wage levels and respect for human rights</a:t>
            </a:r>
          </a:p>
          <a:p>
            <a:pPr lvl="0">
              <a:buNone/>
            </a:pPr>
            <a:r>
              <a:rPr lang="en-US" dirty="0" smtClean="0"/>
              <a:t>2. Continuously identify areas of labor gaps in those countries</a:t>
            </a:r>
          </a:p>
          <a:p>
            <a:pPr lvl="0">
              <a:buNone/>
            </a:pPr>
            <a:r>
              <a:rPr lang="en-US" dirty="0" smtClean="0"/>
              <a:t>3. Identify skills and knowledge required to fill labor gaps</a:t>
            </a:r>
          </a:p>
          <a:p>
            <a:pPr lvl="0">
              <a:buNone/>
            </a:pPr>
            <a:r>
              <a:rPr lang="en-US" dirty="0" smtClean="0"/>
              <a:t>4. Establish a communication strategy to bring above information to  willing residents</a:t>
            </a:r>
          </a:p>
          <a:p>
            <a:pPr lvl="0">
              <a:buNone/>
            </a:pPr>
            <a:r>
              <a:rPr lang="en-US" dirty="0" smtClean="0"/>
              <a:t>5. Set up “</a:t>
            </a:r>
            <a:r>
              <a:rPr lang="en-US" dirty="0" err="1" smtClean="0"/>
              <a:t>japa</a:t>
            </a:r>
            <a:r>
              <a:rPr lang="en-US" dirty="0" smtClean="0"/>
              <a:t> focused” training schools to retool willing residents with identified skills and knowledge necessary to fill those gaps.</a:t>
            </a:r>
          </a:p>
          <a:p>
            <a:pPr lvl="0">
              <a:buNone/>
            </a:pPr>
            <a:r>
              <a:rPr lang="en-US" dirty="0" smtClean="0"/>
              <a:t>6. Identify, mobilize and retool willing residents that will fill those gaps </a:t>
            </a:r>
          </a:p>
          <a:p>
            <a:pPr lvl="0">
              <a:buNone/>
            </a:pPr>
            <a:r>
              <a:rPr lang="en-US" dirty="0" smtClean="0"/>
              <a:t>7. Re-jig our school curriculum at secondary and tertiary levels to be more abreast with labor needs not only locally but also in target foreign countries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t> Demand side</a:t>
            </a:r>
            <a:endParaRPr lang="en-US" dirty="0"/>
          </a:p>
        </p:txBody>
      </p:sp>
      <p:sp>
        <p:nvSpPr>
          <p:cNvPr id="3" name="Content Placeholder 2"/>
          <p:cNvSpPr>
            <a:spLocks noGrp="1"/>
          </p:cNvSpPr>
          <p:nvPr>
            <p:ph idx="1"/>
          </p:nvPr>
        </p:nvSpPr>
        <p:spPr>
          <a:xfrm>
            <a:off x="457200" y="990600"/>
            <a:ext cx="8229600" cy="5334000"/>
          </a:xfrm>
        </p:spPr>
        <p:txBody>
          <a:bodyPr>
            <a:normAutofit fontScale="55000" lnSpcReduction="20000"/>
          </a:bodyPr>
          <a:lstStyle/>
          <a:p>
            <a:pPr lvl="0">
              <a:buNone/>
            </a:pPr>
            <a:r>
              <a:rPr lang="en-US" sz="3800" dirty="0" smtClean="0"/>
              <a:t>1.  Serve as a linkage between the State and the people in the Diaspora.</a:t>
            </a:r>
          </a:p>
          <a:p>
            <a:pPr lvl="0">
              <a:buNone/>
            </a:pPr>
            <a:r>
              <a:rPr lang="en-US" sz="3800" dirty="0" smtClean="0"/>
              <a:t>2.  Commission feasibility studies on suitable industries in the different local government areas in line with the state industrial development master plan (if any) and make available to the Diaspora people such information. </a:t>
            </a:r>
          </a:p>
          <a:p>
            <a:pPr lvl="0">
              <a:buNone/>
            </a:pPr>
            <a:r>
              <a:rPr lang="en-US" sz="3800" dirty="0" smtClean="0"/>
              <a:t>3.  Liaise with people in the Diaspora to obtain information on export needs etc of their host countries</a:t>
            </a:r>
          </a:p>
          <a:p>
            <a:pPr lvl="0">
              <a:buNone/>
            </a:pPr>
            <a:r>
              <a:rPr lang="en-US" sz="3800" dirty="0" smtClean="0"/>
              <a:t>4.  Liaise with other MDAs for government acquisition of land for industrial parks and oversee all community relations issues that may arise.</a:t>
            </a:r>
          </a:p>
          <a:p>
            <a:pPr lvl="0">
              <a:buNone/>
            </a:pPr>
            <a:r>
              <a:rPr lang="en-US" sz="3800" dirty="0" smtClean="0"/>
              <a:t>5.  Liaise with other MDAs for inclusion in the State budget and its implementation infrastructural developments like roads, power, water, housing, police posts in the industrial parks. It is these infrastructure that are the premise for the SNG’s equity holding in each company.</a:t>
            </a:r>
          </a:p>
          <a:p>
            <a:pPr lvl="0">
              <a:buNone/>
            </a:pPr>
            <a:r>
              <a:rPr lang="en-US" sz="3800" dirty="0" smtClean="0"/>
              <a:t>6.  Liaise with the Federal government and her agencies like Customs, CBN, FIRS, CAC, NEPC, MAN, NAFDAC etc in the cross cutting areas.</a:t>
            </a:r>
          </a:p>
          <a:p>
            <a:pPr lvl="0">
              <a:buNone/>
            </a:pPr>
            <a:r>
              <a:rPr lang="en-US" sz="3800" dirty="0" smtClean="0"/>
              <a:t>7.  Etc.</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a:bodyPr>
          <a:lstStyle/>
          <a:p>
            <a:r>
              <a:rPr lang="en-US" sz="3200" dirty="0" smtClean="0"/>
              <a:t>Possibilities: Economic Expansion</a:t>
            </a:r>
            <a:endParaRPr lang="en-US" sz="3200" dirty="0"/>
          </a:p>
        </p:txBody>
      </p:sp>
      <p:sp>
        <p:nvSpPr>
          <p:cNvPr id="3" name="Content Placeholder 2"/>
          <p:cNvSpPr>
            <a:spLocks noGrp="1"/>
          </p:cNvSpPr>
          <p:nvPr>
            <p:ph idx="1"/>
          </p:nvPr>
        </p:nvSpPr>
        <p:spPr>
          <a:xfrm>
            <a:off x="2305050" y="1219200"/>
            <a:ext cx="6381750" cy="5638800"/>
          </a:xfrm>
        </p:spPr>
        <p:txBody>
          <a:bodyPr>
            <a:normAutofit fontScale="70000" lnSpcReduction="20000"/>
          </a:bodyPr>
          <a:lstStyle/>
          <a:p>
            <a:r>
              <a:rPr lang="en-US" b="1" dirty="0" smtClean="0"/>
              <a:t>5 million Nigerians remitting an average of $5,000 yearly is $25 billion and is more or less our situation at present.</a:t>
            </a:r>
          </a:p>
          <a:p>
            <a:r>
              <a:rPr lang="en-US" b="1" dirty="0" smtClean="0"/>
              <a:t>The game is to increase the 5million Nigerians, or the $5,000 average yearly remittance or the about 30% going into investments or a combination of all to form an annual  pool of investment\industrialization fund of at least $25billion.</a:t>
            </a:r>
          </a:p>
          <a:p>
            <a:r>
              <a:rPr lang="en-US" b="1" dirty="0" smtClean="0"/>
              <a:t>$1 billion will establish a N1 billion company in each of the 774 LGAs in the Country [parallel rate].</a:t>
            </a:r>
            <a:endParaRPr lang="en-US" dirty="0" smtClean="0"/>
          </a:p>
          <a:p>
            <a:r>
              <a:rPr lang="en-US" b="1" dirty="0" smtClean="0"/>
              <a:t>$25 billion will establish 25 N1billion company in each of the 774 LGAs in the Country</a:t>
            </a:r>
            <a:endParaRPr lang="en-US" dirty="0" smtClean="0"/>
          </a:p>
          <a:p>
            <a:r>
              <a:rPr lang="en-US" b="1" dirty="0" smtClean="0"/>
              <a:t>Equipment for a mid-sized company using Chinese or Indian equipment may generally be between N150million and N330million</a:t>
            </a:r>
            <a:r>
              <a:rPr lang="en-US" dirty="0" smtClean="0"/>
              <a:t>. </a:t>
            </a:r>
          </a:p>
          <a:p>
            <a:endParaRPr lang="en-US" dirty="0" smtClean="0"/>
          </a:p>
          <a:p>
            <a:endParaRPr lang="en-US" dirty="0" smtClean="0"/>
          </a:p>
          <a:p>
            <a:endParaRPr lang="en-US" dirty="0" smtClean="0"/>
          </a:p>
          <a:p>
            <a:endParaRPr lang="en-US" dirty="0"/>
          </a:p>
        </p:txBody>
      </p:sp>
      <p:pic>
        <p:nvPicPr>
          <p:cNvPr id="4" name="Picture 3" descr="Using resources in a sustainable way | Housing Europe"/>
          <p:cNvPicPr/>
          <p:nvPr/>
        </p:nvPicPr>
        <p:blipFill>
          <a:blip r:embed="rId2">
            <a:extLst>
              <a:ext uri="{28A0092B-C50C-407E-A947-70E740481C1C}">
                <a14:useLocalDpi xmlns:a14="http://schemas.microsoft.com/office/drawing/2010/main" val="0"/>
              </a:ext>
            </a:extLst>
          </a:blip>
          <a:srcRect/>
          <a:stretch>
            <a:fillRect/>
          </a:stretch>
        </p:blipFill>
        <p:spPr bwMode="auto">
          <a:xfrm>
            <a:off x="0" y="4876800"/>
            <a:ext cx="2305050" cy="19812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latin typeface="+mn-lt"/>
                <a:ea typeface="+mn-ea"/>
                <a:cs typeface="+mn-cs"/>
              </a:rPr>
              <a:t>Table of Content</a:t>
            </a:r>
          </a:p>
        </p:txBody>
      </p:sp>
      <p:sp>
        <p:nvSpPr>
          <p:cNvPr id="3" name="Content Placeholder 2"/>
          <p:cNvSpPr>
            <a:spLocks noGrp="1"/>
          </p:cNvSpPr>
          <p:nvPr>
            <p:ph idx="1"/>
          </p:nvPr>
        </p:nvSpPr>
        <p:spPr>
          <a:xfrm>
            <a:off x="457200" y="1295400"/>
            <a:ext cx="8229600" cy="5105400"/>
          </a:xfrm>
        </p:spPr>
        <p:txBody>
          <a:bodyPr>
            <a:normAutofit fontScale="92500" lnSpcReduction="10000"/>
          </a:bodyPr>
          <a:lstStyle/>
          <a:p>
            <a:pPr marL="0" indent="0">
              <a:buNone/>
            </a:pPr>
            <a:r>
              <a:rPr lang="en-US" dirty="0" smtClean="0"/>
              <a:t>1. </a:t>
            </a:r>
            <a:r>
              <a:rPr lang="en-US" b="1" dirty="0"/>
              <a:t>IGR Expansion ---Economic Expansion circle</a:t>
            </a:r>
          </a:p>
          <a:p>
            <a:pPr marL="0" indent="0">
              <a:buNone/>
            </a:pPr>
            <a:r>
              <a:rPr lang="en-US" dirty="0" smtClean="0"/>
              <a:t>2. </a:t>
            </a:r>
            <a:r>
              <a:rPr lang="en-US" b="1" dirty="0"/>
              <a:t>Entrepreneurial </a:t>
            </a:r>
            <a:r>
              <a:rPr lang="en-US" b="1" dirty="0" smtClean="0"/>
              <a:t>Mindset</a:t>
            </a:r>
          </a:p>
          <a:p>
            <a:pPr marL="0" indent="0">
              <a:buNone/>
            </a:pPr>
            <a:r>
              <a:rPr lang="en-US" b="1" dirty="0" smtClean="0"/>
              <a:t>3. Diasporas</a:t>
            </a:r>
          </a:p>
          <a:p>
            <a:pPr marL="0" indent="0">
              <a:buNone/>
            </a:pPr>
            <a:r>
              <a:rPr lang="en-US" b="1" dirty="0" smtClean="0"/>
              <a:t>4. </a:t>
            </a:r>
            <a:r>
              <a:rPr lang="en-US" b="1" dirty="0"/>
              <a:t>Diaspora remittances- </a:t>
            </a:r>
            <a:r>
              <a:rPr lang="en-US" b="1" dirty="0" smtClean="0"/>
              <a:t>worldwide</a:t>
            </a:r>
          </a:p>
          <a:p>
            <a:pPr marL="0" indent="0">
              <a:buNone/>
            </a:pPr>
            <a:r>
              <a:rPr lang="en-US" b="1" dirty="0" smtClean="0"/>
              <a:t>5. </a:t>
            </a:r>
            <a:r>
              <a:rPr lang="en-US" b="1" dirty="0"/>
              <a:t>Diaspora remittances -Nigeria</a:t>
            </a:r>
            <a:endParaRPr lang="en-US" dirty="0"/>
          </a:p>
          <a:p>
            <a:pPr marL="0" indent="0">
              <a:buNone/>
            </a:pPr>
            <a:r>
              <a:rPr lang="en-US" dirty="0" smtClean="0"/>
              <a:t>6. </a:t>
            </a:r>
            <a:r>
              <a:rPr lang="en-US" b="1" dirty="0"/>
              <a:t>Current Uses of Diaspora remittances </a:t>
            </a:r>
            <a:endParaRPr lang="en-US" dirty="0"/>
          </a:p>
          <a:p>
            <a:pPr marL="0" indent="0">
              <a:buNone/>
            </a:pPr>
            <a:r>
              <a:rPr lang="en-US" dirty="0" smtClean="0"/>
              <a:t>7.</a:t>
            </a:r>
            <a:r>
              <a:rPr lang="en-US" b="1" dirty="0"/>
              <a:t> Diaspora remittances and IGR </a:t>
            </a:r>
            <a:r>
              <a:rPr lang="en-US" b="1" dirty="0" smtClean="0"/>
              <a:t>Expansion</a:t>
            </a:r>
          </a:p>
          <a:p>
            <a:pPr marL="0" indent="0">
              <a:buNone/>
            </a:pPr>
            <a:r>
              <a:rPr lang="en-US" b="1" dirty="0" smtClean="0"/>
              <a:t>8. </a:t>
            </a:r>
            <a:r>
              <a:rPr lang="en-US" b="1" dirty="0"/>
              <a:t>Mobilizing Diaspora remittances for IGR </a:t>
            </a:r>
            <a:endParaRPr lang="en-US" b="1" dirty="0" smtClean="0"/>
          </a:p>
          <a:p>
            <a:pPr marL="0" indent="0">
              <a:buNone/>
            </a:pPr>
            <a:r>
              <a:rPr lang="en-US" b="1" dirty="0"/>
              <a:t> </a:t>
            </a:r>
            <a:r>
              <a:rPr lang="en-US" b="1" dirty="0" smtClean="0"/>
              <a:t>   </a:t>
            </a:r>
            <a:r>
              <a:rPr lang="en-US" b="1" dirty="0" smtClean="0"/>
              <a:t>Expansion</a:t>
            </a:r>
            <a:r>
              <a:rPr lang="en-US" b="1" dirty="0" smtClean="0"/>
              <a:t>: Supply side and Demand Side</a:t>
            </a:r>
          </a:p>
          <a:p>
            <a:pPr marL="0" indent="0">
              <a:buNone/>
            </a:pPr>
            <a:r>
              <a:rPr lang="en-US" b="1" dirty="0" smtClean="0"/>
              <a:t>9. Conclusion</a:t>
            </a:r>
            <a:endParaRPr lang="en-US" dirty="0"/>
          </a:p>
          <a:p>
            <a:endParaRPr lang="en-US" dirty="0"/>
          </a:p>
          <a:p>
            <a:pPr>
              <a:buNone/>
            </a:pPr>
            <a:endParaRPr lang="en-US" dirty="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Possibilities: IGR Expansion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Personal Income taxes from both direct employees of these establishments and numerous service providers</a:t>
            </a:r>
          </a:p>
          <a:p>
            <a:r>
              <a:rPr lang="en-US" dirty="0" smtClean="0"/>
              <a:t>Withholding tax on suppliers of goods and services to these establishments</a:t>
            </a:r>
          </a:p>
          <a:p>
            <a:r>
              <a:rPr lang="en-US" dirty="0" smtClean="0"/>
              <a:t>Withholding taxes from rent payments consequent upon these establishments</a:t>
            </a:r>
          </a:p>
          <a:p>
            <a:r>
              <a:rPr lang="en-US" dirty="0" smtClean="0"/>
              <a:t>Tenement rates\ground rents from houses that will come to support the workforce </a:t>
            </a:r>
          </a:p>
          <a:p>
            <a:r>
              <a:rPr lang="en-US" dirty="0" smtClean="0"/>
              <a:t>Sales of Shares and Earnings from share of profit will become big players in the SNG’s IGR profile. </a:t>
            </a:r>
          </a:p>
          <a:p>
            <a:pPr>
              <a:buNone/>
            </a:pPr>
            <a:endParaRPr lang="en-US" dirty="0" smtClean="0"/>
          </a:p>
          <a:p>
            <a:pPr algn="ctr">
              <a:buNone/>
            </a:pPr>
            <a:r>
              <a:rPr lang="en-US" dirty="0" smtClean="0">
                <a:solidFill>
                  <a:srgbClr val="00B050"/>
                </a:solidFill>
                <a:latin typeface="Aharoni" panose="02010803020104030203" pitchFamily="2" charset="-79"/>
                <a:cs typeface="Aharoni" panose="02010803020104030203" pitchFamily="2" charset="-79"/>
              </a:rPr>
              <a:t>Needless to say, SNGs will have every motivation to ensure a conducive business climate in their jurisdictions.</a:t>
            </a:r>
            <a:endParaRPr lang="en-US" dirty="0">
              <a:solidFill>
                <a:srgbClr val="00B050"/>
              </a:solidFill>
              <a:latin typeface="Aharoni" panose="02010803020104030203" pitchFamily="2" charset="-79"/>
              <a:cs typeface="Aharoni" panose="02010803020104030203" pitchFamily="2" charset="-79"/>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3886200" cy="1143000"/>
          </a:xfrm>
        </p:spPr>
        <p:txBody>
          <a:bodyPr/>
          <a:lstStyle/>
          <a:p>
            <a:r>
              <a:rPr lang="en-US" dirty="0" smtClean="0"/>
              <a:t>Challenges</a:t>
            </a:r>
            <a:endParaRPr lang="en-US" dirty="0"/>
          </a:p>
        </p:txBody>
      </p:sp>
      <p:sp>
        <p:nvSpPr>
          <p:cNvPr id="3" name="Content Placeholder 2"/>
          <p:cNvSpPr>
            <a:spLocks noGrp="1"/>
          </p:cNvSpPr>
          <p:nvPr>
            <p:ph idx="1"/>
          </p:nvPr>
        </p:nvSpPr>
        <p:spPr>
          <a:xfrm>
            <a:off x="4267200" y="1600200"/>
            <a:ext cx="4419600" cy="4525963"/>
          </a:xfrm>
        </p:spPr>
        <p:txBody>
          <a:bodyPr/>
          <a:lstStyle/>
          <a:p>
            <a:pPr marL="0" indent="0">
              <a:buNone/>
            </a:pPr>
            <a:r>
              <a:rPr lang="en-US" dirty="0" smtClean="0"/>
              <a:t>1. Trust</a:t>
            </a:r>
          </a:p>
          <a:p>
            <a:pPr marL="0" indent="0">
              <a:buNone/>
            </a:pPr>
            <a:r>
              <a:rPr lang="en-US" dirty="0" smtClean="0"/>
              <a:t>2. Trust</a:t>
            </a:r>
          </a:p>
          <a:p>
            <a:pPr marL="0" indent="0">
              <a:buNone/>
            </a:pPr>
            <a:r>
              <a:rPr lang="en-US" dirty="0" smtClean="0"/>
              <a:t>3. Trust</a:t>
            </a:r>
          </a:p>
          <a:p>
            <a:pPr marL="0" indent="0">
              <a:buNone/>
            </a:pPr>
            <a:r>
              <a:rPr lang="en-US" dirty="0" smtClean="0"/>
              <a:t>4. Sensitization</a:t>
            </a:r>
          </a:p>
          <a:p>
            <a:pPr marL="0" indent="0">
              <a:buNone/>
            </a:pPr>
            <a:r>
              <a:rPr lang="en-US" dirty="0" smtClean="0"/>
              <a:t>5. Mobilization</a:t>
            </a:r>
          </a:p>
          <a:p>
            <a:pPr marL="0" indent="0">
              <a:buNone/>
            </a:pPr>
            <a:r>
              <a:rPr lang="en-US" dirty="0" smtClean="0"/>
              <a:t>6  Accountability</a:t>
            </a:r>
          </a:p>
          <a:p>
            <a:pPr>
              <a:buNone/>
            </a:pPr>
            <a:endParaRPr lang="en-US" dirty="0" smtClean="0"/>
          </a:p>
          <a:p>
            <a:pPr>
              <a:buNone/>
            </a:pPr>
            <a:endParaRPr lang="en-US" dirty="0"/>
          </a:p>
        </p:txBody>
      </p:sp>
      <p:pic>
        <p:nvPicPr>
          <p:cNvPr id="4" name="Picture 3" descr="Coronavirus and the media - challenges and opportunities - FIPP"/>
          <p:cNvPicPr/>
          <p:nvPr/>
        </p:nvPicPr>
        <p:blipFill>
          <a:blip r:embed="rId2">
            <a:extLst>
              <a:ext uri="{28A0092B-C50C-407E-A947-70E740481C1C}">
                <a14:useLocalDpi xmlns:a14="http://schemas.microsoft.com/office/drawing/2010/main" val="0"/>
              </a:ext>
            </a:extLst>
          </a:blip>
          <a:srcRect/>
          <a:stretch>
            <a:fillRect/>
          </a:stretch>
        </p:blipFill>
        <p:spPr bwMode="auto">
          <a:xfrm>
            <a:off x="-21610" y="1417638"/>
            <a:ext cx="4060209" cy="5440362"/>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period of Oil boom-supported FAAC distribution as the overall contributor to SNGs revenue for purposes of carrying out there programs is phasing out if not over.</a:t>
            </a:r>
          </a:p>
          <a:p>
            <a:r>
              <a:rPr lang="en-US" dirty="0" smtClean="0"/>
              <a:t>While many lament the appropriateness of a nation allowing many of her bright nationals to migrate to where their skills are better appreciated and rewarded, we, looking at the phenomenon with an entrepreneurial mindset, recognize an opportunity for SNGs to increase their IGR.  This increase will go through the process of investment in the industrialization of the State under PPP arrangements where the State and Nigerians living in the Diaspora that identify with the State come together to establish industries. </a:t>
            </a:r>
          </a:p>
          <a:p>
            <a:r>
              <a:rPr lang="en-US" dirty="0" smtClean="0"/>
              <a:t>Employment will be generated, taxes will be paid and non tax revenues like share of profits, rents, fees, sale of shares, etc will greatly enhance the IGR of the State annually.    </a:t>
            </a:r>
          </a:p>
          <a:p>
            <a:pPr>
              <a:buNone/>
            </a:pPr>
            <a:endParaRPr lang="en-US" dirty="0"/>
          </a:p>
        </p:txBody>
      </p:sp>
      <p:sp>
        <p:nvSpPr>
          <p:cNvPr id="8" name="Rectangle 7"/>
          <p:cNvSpPr/>
          <p:nvPr/>
        </p:nvSpPr>
        <p:spPr>
          <a:xfrm>
            <a:off x="0" y="6126163"/>
            <a:ext cx="9144000" cy="73183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t>
            </a:r>
            <a:endParaRPr lang="en-US" dirty="0"/>
          </a:p>
        </p:txBody>
      </p:sp>
      <p:sp>
        <p:nvSpPr>
          <p:cNvPr id="3" name="Content Placeholder 2"/>
          <p:cNvSpPr>
            <a:spLocks noGrp="1"/>
          </p:cNvSpPr>
          <p:nvPr>
            <p:ph idx="1"/>
          </p:nvPr>
        </p:nvSpPr>
        <p:spPr/>
        <p:txBody>
          <a:bodyPr/>
          <a:lstStyle/>
          <a:p>
            <a:r>
              <a:rPr lang="en-US" dirty="0" smtClean="0"/>
              <a:t>                     Thank You</a:t>
            </a:r>
            <a:endParaRPr lang="en-US" dirty="0"/>
          </a:p>
        </p:txBody>
      </p:sp>
      <p:pic>
        <p:nvPicPr>
          <p:cNvPr id="4" name="Picture 3" descr="C:\Users\IBM\Desktop\works\Listening Images\Respect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28600"/>
            <a:ext cx="5105400" cy="5410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1. IGR Expansion ---Economic Expansion circle</a:t>
            </a:r>
            <a:endParaRPr lang="en-US" sz="3200" dirty="0"/>
          </a:p>
        </p:txBody>
      </p:sp>
      <p:sp>
        <p:nvSpPr>
          <p:cNvPr id="3" name="Content Placeholder 2"/>
          <p:cNvSpPr>
            <a:spLocks noGrp="1"/>
          </p:cNvSpPr>
          <p:nvPr>
            <p:ph idx="1"/>
          </p:nvPr>
        </p:nvSpPr>
        <p:spPr>
          <a:xfrm>
            <a:off x="228600" y="1219200"/>
            <a:ext cx="8763000" cy="5410200"/>
          </a:xfrm>
        </p:spPr>
        <p:txBody>
          <a:bodyPr>
            <a:normAutofit fontScale="85000" lnSpcReduction="20000"/>
          </a:bodyPr>
          <a:lstStyle/>
          <a:p>
            <a:pPr marL="0" indent="0">
              <a:buNone/>
            </a:pPr>
            <a:r>
              <a:rPr lang="en-US" dirty="0" smtClean="0"/>
              <a:t>IGR Expansion goal: </a:t>
            </a:r>
          </a:p>
          <a:p>
            <a:pPr>
              <a:buNone/>
            </a:pPr>
            <a:r>
              <a:rPr lang="en-US" dirty="0" smtClean="0"/>
              <a:t>The </a:t>
            </a:r>
            <a:r>
              <a:rPr lang="en-US" dirty="0"/>
              <a:t>goal of IGR expansion is to improve </a:t>
            </a:r>
            <a:r>
              <a:rPr lang="en-US" b="1" dirty="0"/>
              <a:t>residents well </a:t>
            </a:r>
            <a:r>
              <a:rPr lang="en-US" b="1" dirty="0" smtClean="0"/>
              <a:t>being</a:t>
            </a:r>
          </a:p>
          <a:p>
            <a:pPr>
              <a:buNone/>
            </a:pPr>
            <a:r>
              <a:rPr lang="en-US" dirty="0" smtClean="0"/>
              <a:t>and </a:t>
            </a:r>
            <a:r>
              <a:rPr lang="en-US" dirty="0"/>
              <a:t>in the course of doing that </a:t>
            </a:r>
            <a:r>
              <a:rPr lang="en-US" b="1" dirty="0"/>
              <a:t>increase the funds available </a:t>
            </a:r>
            <a:r>
              <a:rPr lang="en-US" b="1" dirty="0" smtClean="0"/>
              <a:t>to</a:t>
            </a:r>
          </a:p>
          <a:p>
            <a:pPr>
              <a:buNone/>
            </a:pPr>
            <a:r>
              <a:rPr lang="en-US" b="1" dirty="0" smtClean="0"/>
              <a:t>the </a:t>
            </a:r>
            <a:r>
              <a:rPr lang="en-US" b="1" dirty="0"/>
              <a:t>Sub-national government</a:t>
            </a:r>
            <a:r>
              <a:rPr lang="en-US" dirty="0"/>
              <a:t> to run her </a:t>
            </a:r>
            <a:r>
              <a:rPr lang="en-US" dirty="0" smtClean="0"/>
              <a:t>programs</a:t>
            </a:r>
          </a:p>
          <a:p>
            <a:pPr>
              <a:buNone/>
            </a:pPr>
            <a:r>
              <a:rPr lang="en-US" dirty="0" smtClean="0"/>
              <a:t> </a:t>
            </a:r>
            <a:endParaRPr lang="en-US" dirty="0" smtClean="0"/>
          </a:p>
          <a:p>
            <a:pPr>
              <a:buNone/>
            </a:pPr>
            <a:r>
              <a:rPr lang="en-US" b="1" dirty="0" smtClean="0"/>
              <a:t>Aims </a:t>
            </a:r>
            <a:r>
              <a:rPr lang="en-US" b="1" dirty="0" smtClean="0"/>
              <a:t>of IGR Expansion</a:t>
            </a:r>
            <a:r>
              <a:rPr lang="en-US" dirty="0" smtClean="0"/>
              <a:t>:</a:t>
            </a:r>
          </a:p>
          <a:p>
            <a:pPr>
              <a:buNone/>
            </a:pPr>
            <a:r>
              <a:rPr lang="en-US" dirty="0" smtClean="0"/>
              <a:t> 1. </a:t>
            </a:r>
            <a:r>
              <a:rPr lang="en-US" dirty="0"/>
              <a:t>foster economic and social development</a:t>
            </a:r>
            <a:r>
              <a:rPr lang="en-US" dirty="0" smtClean="0"/>
              <a:t>,</a:t>
            </a:r>
          </a:p>
          <a:p>
            <a:pPr>
              <a:buNone/>
            </a:pPr>
            <a:r>
              <a:rPr lang="en-US" dirty="0"/>
              <a:t> </a:t>
            </a:r>
            <a:r>
              <a:rPr lang="en-US" dirty="0" smtClean="0"/>
              <a:t>2. employment </a:t>
            </a:r>
            <a:r>
              <a:rPr lang="en-US" dirty="0"/>
              <a:t>creation, </a:t>
            </a:r>
            <a:endParaRPr lang="en-US" dirty="0" smtClean="0"/>
          </a:p>
          <a:p>
            <a:pPr>
              <a:buNone/>
            </a:pPr>
            <a:r>
              <a:rPr lang="en-US" dirty="0" smtClean="0"/>
              <a:t> 3. industrialization</a:t>
            </a:r>
            <a:r>
              <a:rPr lang="en-US" dirty="0"/>
              <a:t>, </a:t>
            </a:r>
            <a:endParaRPr lang="en-US" dirty="0" smtClean="0"/>
          </a:p>
          <a:p>
            <a:pPr>
              <a:buNone/>
            </a:pPr>
            <a:r>
              <a:rPr lang="en-US" dirty="0" smtClean="0"/>
              <a:t> 4. reduce </a:t>
            </a:r>
            <a:r>
              <a:rPr lang="en-US" dirty="0"/>
              <a:t>multi-dimensional </a:t>
            </a:r>
            <a:r>
              <a:rPr lang="en-US" dirty="0" smtClean="0"/>
              <a:t>poverty</a:t>
            </a:r>
          </a:p>
          <a:p>
            <a:pPr>
              <a:buNone/>
            </a:pPr>
            <a:r>
              <a:rPr lang="en-US" dirty="0" smtClean="0"/>
              <a:t> 5. raise SNG’s </a:t>
            </a:r>
            <a:r>
              <a:rPr lang="en-US" dirty="0"/>
              <a:t>scorecard with respect to the </a:t>
            </a:r>
            <a:r>
              <a:rPr lang="en-US" dirty="0" smtClean="0"/>
              <a:t>SDGs</a:t>
            </a:r>
          </a:p>
          <a:p>
            <a:pPr>
              <a:buNone/>
            </a:pPr>
            <a:r>
              <a:rPr lang="en-US" dirty="0"/>
              <a:t> </a:t>
            </a:r>
            <a:r>
              <a:rPr lang="en-US" dirty="0" smtClean="0"/>
              <a:t>6. increase </a:t>
            </a:r>
            <a:r>
              <a:rPr lang="en-US" dirty="0"/>
              <a:t>economic activities (GDP)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ntrepreneurial mindset | Aalto University"/>
          <p:cNvPicPr/>
          <p:nvPr/>
        </p:nvPicPr>
        <p:blipFill>
          <a:blip r:embed="rId2">
            <a:extLst>
              <a:ext uri="{28A0092B-C50C-407E-A947-70E740481C1C}">
                <a14:useLocalDpi xmlns:a14="http://schemas.microsoft.com/office/drawing/2010/main" val="0"/>
              </a:ext>
            </a:extLst>
          </a:blip>
          <a:srcRect/>
          <a:stretch>
            <a:fillRect/>
          </a:stretch>
        </p:blipFill>
        <p:spPr bwMode="auto">
          <a:xfrm>
            <a:off x="0" y="1752600"/>
            <a:ext cx="2971800" cy="3581400"/>
          </a:xfrm>
          <a:prstGeom prst="rect">
            <a:avLst/>
          </a:prstGeom>
          <a:noFill/>
          <a:ln>
            <a:noFill/>
          </a:ln>
        </p:spPr>
      </p:pic>
      <p:sp>
        <p:nvSpPr>
          <p:cNvPr id="2" name="Title 1"/>
          <p:cNvSpPr>
            <a:spLocks noGrp="1"/>
          </p:cNvSpPr>
          <p:nvPr>
            <p:ph type="title"/>
          </p:nvPr>
        </p:nvSpPr>
        <p:spPr/>
        <p:txBody>
          <a:bodyPr/>
          <a:lstStyle/>
          <a:p>
            <a:r>
              <a:rPr lang="en-US" b="1" dirty="0" smtClean="0"/>
              <a:t>2. Entrepreneurial Mindset</a:t>
            </a:r>
            <a:endParaRPr lang="en-US" dirty="0"/>
          </a:p>
        </p:txBody>
      </p:sp>
      <p:sp>
        <p:nvSpPr>
          <p:cNvPr id="3" name="Content Placeholder 2"/>
          <p:cNvSpPr>
            <a:spLocks noGrp="1"/>
          </p:cNvSpPr>
          <p:nvPr>
            <p:ph idx="1"/>
          </p:nvPr>
        </p:nvSpPr>
        <p:spPr>
          <a:xfrm>
            <a:off x="2438400" y="1600200"/>
            <a:ext cx="6248400" cy="4525963"/>
          </a:xfrm>
        </p:spPr>
        <p:txBody>
          <a:bodyPr>
            <a:normAutofit fontScale="92500" lnSpcReduction="10000"/>
          </a:bodyPr>
          <a:lstStyle/>
          <a:p>
            <a:r>
              <a:rPr lang="en-US" dirty="0"/>
              <a:t>Entrepreneurs have a mindset that sees opportunities where others see problems</a:t>
            </a:r>
            <a:r>
              <a:rPr lang="en-US" dirty="0" smtClean="0"/>
              <a:t>.</a:t>
            </a:r>
          </a:p>
          <a:p>
            <a:r>
              <a:rPr lang="en-US" dirty="0" smtClean="0"/>
              <a:t> </a:t>
            </a:r>
            <a:r>
              <a:rPr lang="en-US" dirty="0"/>
              <a:t>A mindset that proffers solutions where others engage in complaints and lamentations. </a:t>
            </a:r>
            <a:endParaRPr lang="en-US" dirty="0" smtClean="0"/>
          </a:p>
          <a:p>
            <a:r>
              <a:rPr lang="en-US" dirty="0" smtClean="0"/>
              <a:t>A </a:t>
            </a:r>
            <a:r>
              <a:rPr lang="en-US" dirty="0"/>
              <a:t>mindset that provides viable solutions and seeks to make money while doing so, not one that puts pursuit of money first</a:t>
            </a:r>
          </a:p>
        </p:txBody>
      </p:sp>
      <p:sp>
        <p:nvSpPr>
          <p:cNvPr id="4" name="AutoShape 2" descr="Covid-19 and Entrepreneurial Mindset | Frontiers Research Topi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152400" y="197824"/>
            <a:ext cx="8763000" cy="60631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en-US" sz="24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rPr>
              <a:t> </a:t>
            </a:r>
            <a:r>
              <a:rPr kumimoji="0" lang="en-US" sz="28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rPr>
              <a:t>Governments must develop an entrepreneurial mindset</a:t>
            </a:r>
            <a:r>
              <a:rPr kumimoji="0" lang="en-US" sz="28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rPr>
              <a:t>.</a:t>
            </a:r>
          </a:p>
          <a:p>
            <a:pPr marL="0" marR="0" lvl="0" indent="0" algn="just" defTabSz="914400" rtl="0" eaLnBrk="1" fontAlgn="base" latinLnBrk="0" hangingPunct="1">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endParaRP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en-US" sz="28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rPr>
              <a:t> </a:t>
            </a:r>
            <a:r>
              <a:rPr lang="en-US" sz="2800" dirty="0">
                <a:latin typeface="Bahnschrift Light SemiCondensed" pitchFamily="34" charset="0"/>
                <a:ea typeface="Calibri" pitchFamily="34" charset="0"/>
                <a:cs typeface="Microsoft Sans Serif" pitchFamily="34" charset="0"/>
              </a:rPr>
              <a:t>M</a:t>
            </a:r>
            <a:r>
              <a:rPr kumimoji="0" lang="en-US" sz="28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rPr>
              <a:t>ust approach what others see as problems in the governed area</a:t>
            </a:r>
            <a:r>
              <a:rPr kumimoji="0" lang="en-US" sz="2800" b="0" i="0" u="none" strike="noStrike" cap="none" normalizeH="0" dirty="0" smtClean="0">
                <a:ln>
                  <a:noFill/>
                </a:ln>
                <a:solidFill>
                  <a:schemeClr val="tx1"/>
                </a:solidFill>
                <a:effectLst/>
                <a:latin typeface="Bahnschrift Light SemiCondensed" pitchFamily="34" charset="0"/>
                <a:ea typeface="Calibri" pitchFamily="34" charset="0"/>
                <a:cs typeface="Microsoft Sans Serif" pitchFamily="34" charset="0"/>
              </a:rPr>
              <a:t> </a:t>
            </a:r>
            <a:r>
              <a:rPr kumimoji="0" lang="en-US" sz="28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rPr>
              <a:t>with eyes searching for opportunities</a:t>
            </a:r>
            <a:r>
              <a:rPr kumimoji="0" lang="en-US" sz="28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rPr>
              <a:t>.</a:t>
            </a:r>
          </a:p>
          <a:p>
            <a:pPr marL="0" marR="0" lvl="0" indent="0" algn="just" defTabSz="914400" rtl="0" eaLnBrk="1" fontAlgn="base" latinLnBrk="0" hangingPunct="1">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endParaRP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en-US" sz="28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rPr>
              <a:t> One of those areas that people are seeing problems is the issue of brain drain and consequent increase in people living in </a:t>
            </a:r>
            <a:r>
              <a:rPr kumimoji="0" lang="en-US" sz="28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rPr>
              <a:t>Diaspora</a:t>
            </a:r>
          </a:p>
          <a:p>
            <a:pPr marL="0" marR="0" lvl="0" indent="0" algn="just" defTabSz="914400" rtl="0" eaLnBrk="1" fontAlgn="base" latinLnBrk="0" hangingPunct="1">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endParaRP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en-US" sz="2800" b="0" i="0" u="none" strike="noStrike" cap="none" normalizeH="0" baseline="0" dirty="0" smtClean="0">
                <a:ln>
                  <a:noFill/>
                </a:ln>
                <a:solidFill>
                  <a:schemeClr val="tx1"/>
                </a:solidFill>
                <a:effectLst/>
                <a:latin typeface="Calibri"/>
                <a:ea typeface="Calibri" pitchFamily="34" charset="0"/>
                <a:cs typeface="Microsoft Sans Serif" pitchFamily="34" charset="0"/>
              </a:rPr>
              <a:t>“</a:t>
            </a:r>
            <a:r>
              <a:rPr kumimoji="0" lang="en-US" sz="2800" b="0" i="0" u="none" strike="noStrike" cap="none" normalizeH="0" baseline="0" dirty="0" err="1" smtClean="0">
                <a:ln>
                  <a:noFill/>
                </a:ln>
                <a:solidFill>
                  <a:schemeClr val="tx1"/>
                </a:solidFill>
                <a:effectLst/>
                <a:latin typeface="Bahnschrift Light SemiCondensed" pitchFamily="34" charset="0"/>
                <a:ea typeface="Calibri" pitchFamily="34" charset="0"/>
                <a:cs typeface="Microsoft Sans Serif" pitchFamily="34" charset="0"/>
              </a:rPr>
              <a:t>Japa</a:t>
            </a:r>
            <a:r>
              <a:rPr kumimoji="0" lang="en-US" sz="2800" b="0" i="0" u="none" strike="noStrike" cap="none" normalizeH="0" baseline="0" dirty="0" smtClean="0">
                <a:ln>
                  <a:noFill/>
                </a:ln>
                <a:solidFill>
                  <a:schemeClr val="tx1"/>
                </a:solidFill>
                <a:effectLst/>
                <a:latin typeface="Calibri"/>
                <a:ea typeface="Calibri" pitchFamily="34" charset="0"/>
                <a:cs typeface="Microsoft Sans Serif" pitchFamily="34" charset="0"/>
              </a:rPr>
              <a:t>”</a:t>
            </a:r>
            <a:r>
              <a:rPr kumimoji="0" lang="en-US" sz="2800" b="0" i="0" u="none" strike="noStrike" cap="none" normalizeH="0" baseline="0" dirty="0" smtClean="0">
                <a:ln>
                  <a:noFill/>
                </a:ln>
                <a:solidFill>
                  <a:schemeClr val="tx1"/>
                </a:solidFill>
                <a:effectLst/>
                <a:latin typeface="Bahnschrift Light SemiCondensed" pitchFamily="34" charset="0"/>
                <a:ea typeface="Calibri" pitchFamily="34" charset="0"/>
                <a:cs typeface="Microsoft Sans Serif" pitchFamily="34" charset="0"/>
              </a:rPr>
              <a:t> is not necessarily about brain drain or lost contributions. It is actually an opportunity for economic expansion and IGR growth waiting to be realized.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b="1" dirty="0" smtClean="0"/>
              <a:t>3. Diasporas</a:t>
            </a:r>
            <a:endParaRPr lang="en-US" dirty="0"/>
          </a:p>
        </p:txBody>
      </p:sp>
      <p:sp>
        <p:nvSpPr>
          <p:cNvPr id="3" name="Content Placeholder 2"/>
          <p:cNvSpPr>
            <a:spLocks noGrp="1"/>
          </p:cNvSpPr>
          <p:nvPr>
            <p:ph idx="1"/>
          </p:nvPr>
        </p:nvSpPr>
        <p:spPr>
          <a:xfrm>
            <a:off x="1752600" y="1066800"/>
            <a:ext cx="6934200" cy="4386902"/>
          </a:xfrm>
        </p:spPr>
        <p:txBody>
          <a:bodyPr>
            <a:noAutofit/>
          </a:bodyPr>
          <a:lstStyle/>
          <a:p>
            <a:r>
              <a:rPr lang="en-US" sz="2000" dirty="0" smtClean="0"/>
              <a:t>World Economic Forum </a:t>
            </a:r>
            <a:r>
              <a:rPr lang="en-US" sz="2000" dirty="0"/>
              <a:t>estimates, as at 2019, that over 258 million people live outside their country of birth</a:t>
            </a:r>
            <a:r>
              <a:rPr lang="en-US" sz="2000" dirty="0" smtClean="0"/>
              <a:t>.</a:t>
            </a:r>
          </a:p>
          <a:p>
            <a:r>
              <a:rPr lang="en-US" sz="2000" b="1" dirty="0" smtClean="0"/>
              <a:t>Drivers of Migration</a:t>
            </a:r>
            <a:r>
              <a:rPr lang="en-US" sz="2000" dirty="0" smtClean="0"/>
              <a:t>:</a:t>
            </a:r>
          </a:p>
          <a:p>
            <a:pPr>
              <a:buNone/>
            </a:pPr>
            <a:r>
              <a:rPr lang="en-US" sz="2000" dirty="0"/>
              <a:t> </a:t>
            </a:r>
            <a:r>
              <a:rPr lang="en-US" sz="2000" dirty="0" smtClean="0"/>
              <a:t>    a. Low birthrate and changing demographics in the </a:t>
            </a:r>
            <a:r>
              <a:rPr lang="en-US" sz="2000" dirty="0" smtClean="0"/>
              <a:t>high</a:t>
            </a:r>
          </a:p>
          <a:p>
            <a:pPr>
              <a:buNone/>
            </a:pPr>
            <a:r>
              <a:rPr lang="en-US" sz="2000" dirty="0"/>
              <a:t> </a:t>
            </a:r>
            <a:r>
              <a:rPr lang="en-US" sz="2000" dirty="0" smtClean="0"/>
              <a:t>       </a:t>
            </a:r>
            <a:r>
              <a:rPr lang="en-US" sz="2000" dirty="0" smtClean="0"/>
              <a:t> </a:t>
            </a:r>
            <a:r>
              <a:rPr lang="en-US" sz="2000" dirty="0" smtClean="0"/>
              <a:t>income countries especially in the western world</a:t>
            </a:r>
          </a:p>
          <a:p>
            <a:pPr>
              <a:buNone/>
            </a:pPr>
            <a:r>
              <a:rPr lang="en-US" sz="2000" dirty="0" smtClean="0"/>
              <a:t>     b. High birthrate in the low income countries especially in </a:t>
            </a:r>
            <a:endParaRPr lang="en-US" sz="2000" dirty="0" smtClean="0"/>
          </a:p>
          <a:p>
            <a:pPr>
              <a:buNone/>
            </a:pPr>
            <a:r>
              <a:rPr lang="en-US" sz="2000" dirty="0"/>
              <a:t> </a:t>
            </a:r>
            <a:r>
              <a:rPr lang="en-US" sz="2000" dirty="0" smtClean="0"/>
              <a:t>        </a:t>
            </a:r>
            <a:r>
              <a:rPr lang="en-US" sz="2000" dirty="0" smtClean="0"/>
              <a:t>the </a:t>
            </a:r>
            <a:r>
              <a:rPr lang="en-US" sz="2000" dirty="0" smtClean="0"/>
              <a:t>global south </a:t>
            </a:r>
          </a:p>
          <a:p>
            <a:pPr>
              <a:buNone/>
            </a:pPr>
            <a:r>
              <a:rPr lang="en-US" sz="2000" dirty="0"/>
              <a:t> </a:t>
            </a:r>
            <a:r>
              <a:rPr lang="en-US" sz="2000" dirty="0" smtClean="0"/>
              <a:t>    c. high level of under or unemployment  in global south</a:t>
            </a:r>
          </a:p>
          <a:p>
            <a:pPr>
              <a:buNone/>
            </a:pPr>
            <a:r>
              <a:rPr lang="en-US" sz="2000" dirty="0"/>
              <a:t> </a:t>
            </a:r>
            <a:r>
              <a:rPr lang="en-US" sz="2000" dirty="0" smtClean="0"/>
              <a:t>    d. low income levels in global south</a:t>
            </a:r>
          </a:p>
          <a:p>
            <a:pPr>
              <a:buNone/>
            </a:pPr>
            <a:r>
              <a:rPr lang="en-US" sz="2000" dirty="0"/>
              <a:t> </a:t>
            </a:r>
            <a:r>
              <a:rPr lang="en-US" sz="2000" dirty="0" smtClean="0"/>
              <a:t>    e. wars, leadership failures, political instability and </a:t>
            </a:r>
            <a:r>
              <a:rPr lang="en-US" sz="2000" dirty="0" smtClean="0"/>
              <a:t>other</a:t>
            </a:r>
          </a:p>
          <a:p>
            <a:pPr>
              <a:buNone/>
            </a:pPr>
            <a:r>
              <a:rPr lang="en-US" sz="2000" dirty="0"/>
              <a:t> </a:t>
            </a:r>
            <a:r>
              <a:rPr lang="en-US" sz="2000" dirty="0" smtClean="0"/>
              <a:t>       </a:t>
            </a:r>
            <a:r>
              <a:rPr lang="en-US" sz="2000" dirty="0" smtClean="0"/>
              <a:t> </a:t>
            </a:r>
            <a:r>
              <a:rPr lang="en-US" sz="2000" dirty="0" smtClean="0"/>
              <a:t>man-made </a:t>
            </a:r>
          </a:p>
          <a:p>
            <a:pPr>
              <a:buNone/>
            </a:pPr>
            <a:r>
              <a:rPr lang="en-US" sz="2000" dirty="0"/>
              <a:t> </a:t>
            </a:r>
            <a:r>
              <a:rPr lang="en-US" sz="2000" dirty="0" smtClean="0"/>
              <a:t>     f. famines, earthquakes and other natural disasters</a:t>
            </a:r>
          </a:p>
          <a:p>
            <a:pPr>
              <a:buNone/>
            </a:pPr>
            <a:endParaRPr lang="en-US" sz="1800" dirty="0" smtClean="0"/>
          </a:p>
          <a:p>
            <a:pPr>
              <a:buNone/>
            </a:pPr>
            <a:r>
              <a:rPr lang="en-US" sz="1800" dirty="0" smtClean="0"/>
              <a:t>    </a:t>
            </a:r>
            <a:endParaRPr lang="en-US" sz="1800" dirty="0"/>
          </a:p>
        </p:txBody>
      </p:sp>
      <p:pic>
        <p:nvPicPr>
          <p:cNvPr id="4" name="Picture 3" descr="International Migrants Day | UNESCO"/>
          <p:cNvPicPr/>
          <p:nvPr/>
        </p:nvPicPr>
        <p:blipFill>
          <a:blip r:embed="rId2">
            <a:extLst>
              <a:ext uri="{28A0092B-C50C-407E-A947-70E740481C1C}">
                <a14:useLocalDpi xmlns:a14="http://schemas.microsoft.com/office/drawing/2010/main" val="0"/>
              </a:ext>
            </a:extLst>
          </a:blip>
          <a:srcRect/>
          <a:stretch>
            <a:fillRect/>
          </a:stretch>
        </p:blipFill>
        <p:spPr bwMode="auto">
          <a:xfrm>
            <a:off x="0" y="5453702"/>
            <a:ext cx="9144000" cy="13906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7 Partnerships for the goals: Remittances: a lifeline for many economie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149633"/>
            <a:ext cx="3124200" cy="3427095"/>
          </a:xfrm>
          <a:prstGeom prst="rect">
            <a:avLst/>
          </a:prstGeom>
          <a:noFill/>
          <a:ln>
            <a:noFill/>
          </a:ln>
        </p:spPr>
      </p:pic>
      <p:sp>
        <p:nvSpPr>
          <p:cNvPr id="2" name="Title 1"/>
          <p:cNvSpPr>
            <a:spLocks noGrp="1"/>
          </p:cNvSpPr>
          <p:nvPr>
            <p:ph type="title"/>
          </p:nvPr>
        </p:nvSpPr>
        <p:spPr>
          <a:xfrm>
            <a:off x="457200" y="274638"/>
            <a:ext cx="8229600" cy="563562"/>
          </a:xfrm>
        </p:spPr>
        <p:txBody>
          <a:bodyPr>
            <a:normAutofit fontScale="90000"/>
          </a:bodyPr>
          <a:lstStyle/>
          <a:p>
            <a:r>
              <a:rPr lang="en-US" b="1" dirty="0" smtClean="0"/>
              <a:t>4.Diaspora remittances- worldwide</a:t>
            </a:r>
            <a:endParaRPr lang="en-US" dirty="0"/>
          </a:p>
        </p:txBody>
      </p:sp>
      <p:sp>
        <p:nvSpPr>
          <p:cNvPr id="3" name="Content Placeholder 2"/>
          <p:cNvSpPr>
            <a:spLocks noGrp="1"/>
          </p:cNvSpPr>
          <p:nvPr>
            <p:ph idx="1"/>
          </p:nvPr>
        </p:nvSpPr>
        <p:spPr>
          <a:xfrm>
            <a:off x="2895600" y="1600200"/>
            <a:ext cx="5791200" cy="4876800"/>
          </a:xfrm>
        </p:spPr>
        <p:txBody>
          <a:bodyPr>
            <a:normAutofit fontScale="92500" lnSpcReduction="20000"/>
          </a:bodyPr>
          <a:lstStyle/>
          <a:p>
            <a:pPr>
              <a:buNone/>
            </a:pPr>
            <a:r>
              <a:rPr lang="en-US" dirty="0" smtClean="0"/>
              <a:t>Whatever happens, people living in the </a:t>
            </a:r>
            <a:r>
              <a:rPr lang="en-US" dirty="0"/>
              <a:t>D</a:t>
            </a:r>
            <a:r>
              <a:rPr lang="en-US" dirty="0" smtClean="0"/>
              <a:t>iaspora send money home.</a:t>
            </a:r>
          </a:p>
          <a:p>
            <a:pPr>
              <a:buNone/>
            </a:pPr>
            <a:endParaRPr lang="en-US" dirty="0"/>
          </a:p>
          <a:p>
            <a:pPr marL="0" indent="0">
              <a:buNone/>
            </a:pPr>
            <a:r>
              <a:rPr lang="en-US" dirty="0"/>
              <a:t>World Economic </a:t>
            </a:r>
            <a:r>
              <a:rPr lang="en-US" dirty="0" smtClean="0"/>
              <a:t>Forum report says </a:t>
            </a:r>
            <a:r>
              <a:rPr lang="en-US" dirty="0"/>
              <a:t>migrant workers sent home almost $800billion in 2022</a:t>
            </a:r>
            <a:r>
              <a:rPr lang="en-US" dirty="0" smtClean="0"/>
              <a:t>. This amount, according to WB, exceeds:</a:t>
            </a:r>
          </a:p>
          <a:p>
            <a:pPr>
              <a:buNone/>
            </a:pPr>
            <a:r>
              <a:rPr lang="en-US" dirty="0"/>
              <a:t> </a:t>
            </a:r>
            <a:r>
              <a:rPr lang="en-US" dirty="0" smtClean="0"/>
              <a:t>  1.</a:t>
            </a:r>
            <a:r>
              <a:rPr lang="en-US" dirty="0"/>
              <a:t> </a:t>
            </a:r>
            <a:r>
              <a:rPr lang="en-US" dirty="0" smtClean="0"/>
              <a:t>value </a:t>
            </a:r>
            <a:r>
              <a:rPr lang="en-US" dirty="0"/>
              <a:t>of Foreign Direct Investment, </a:t>
            </a:r>
            <a:endParaRPr lang="en-US" dirty="0" smtClean="0"/>
          </a:p>
          <a:p>
            <a:pPr>
              <a:buNone/>
            </a:pPr>
            <a:r>
              <a:rPr lang="en-US" dirty="0"/>
              <a:t> </a:t>
            </a:r>
            <a:r>
              <a:rPr lang="en-US" dirty="0" smtClean="0"/>
              <a:t>  2. Official </a:t>
            </a:r>
            <a:r>
              <a:rPr lang="en-US" dirty="0"/>
              <a:t>Development Aid and </a:t>
            </a:r>
            <a:endParaRPr lang="en-US" dirty="0" smtClean="0"/>
          </a:p>
          <a:p>
            <a:pPr>
              <a:buNone/>
            </a:pPr>
            <a:r>
              <a:rPr lang="en-US" dirty="0"/>
              <a:t> </a:t>
            </a:r>
            <a:r>
              <a:rPr lang="en-US" dirty="0" smtClean="0"/>
              <a:t>  3. Portfolio </a:t>
            </a:r>
            <a:r>
              <a:rPr lang="en-US" dirty="0"/>
              <a:t>and Equity flows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IR KING\Desktop\remittances 2021.JPG"/>
          <p:cNvPicPr>
            <a:picLocks noChangeAspect="1" noChangeArrowheads="1"/>
          </p:cNvPicPr>
          <p:nvPr/>
        </p:nvPicPr>
        <p:blipFill>
          <a:blip r:embed="rId2"/>
          <a:srcRect/>
          <a:stretch>
            <a:fillRect/>
          </a:stretch>
        </p:blipFill>
        <p:spPr bwMode="auto">
          <a:xfrm>
            <a:off x="228600" y="304800"/>
            <a:ext cx="8762999" cy="62484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610600" cy="792162"/>
          </a:xfrm>
        </p:spPr>
        <p:txBody>
          <a:bodyPr>
            <a:normAutofit fontScale="90000"/>
          </a:bodyPr>
          <a:lstStyle/>
          <a:p>
            <a:r>
              <a:rPr lang="en-US" dirty="0" smtClean="0"/>
              <a:t>Top 8 Countries – 2022 remittances estimates</a:t>
            </a:r>
            <a:endParaRPr lang="en-US" dirty="0"/>
          </a:p>
        </p:txBody>
      </p:sp>
      <p:sp>
        <p:nvSpPr>
          <p:cNvPr id="3" name="Content Placeholder 2"/>
          <p:cNvSpPr>
            <a:spLocks noGrp="1"/>
          </p:cNvSpPr>
          <p:nvPr>
            <p:ph idx="1"/>
          </p:nvPr>
        </p:nvSpPr>
        <p:spPr>
          <a:xfrm>
            <a:off x="457200" y="1600200"/>
            <a:ext cx="5029200" cy="4800600"/>
          </a:xfrm>
        </p:spPr>
        <p:txBody>
          <a:bodyPr>
            <a:normAutofit fontScale="92500" lnSpcReduction="10000"/>
          </a:bodyPr>
          <a:lstStyle/>
          <a:p>
            <a:r>
              <a:rPr lang="en-US" dirty="0" smtClean="0"/>
              <a:t>1. India     $100billion</a:t>
            </a:r>
          </a:p>
          <a:p>
            <a:r>
              <a:rPr lang="en-US" dirty="0" smtClean="0"/>
              <a:t>2. Mexico $60 billion</a:t>
            </a:r>
          </a:p>
          <a:p>
            <a:r>
              <a:rPr lang="en-US" dirty="0" smtClean="0"/>
              <a:t>3. China    $51 billion</a:t>
            </a:r>
          </a:p>
          <a:p>
            <a:r>
              <a:rPr lang="en-US" dirty="0" smtClean="0"/>
              <a:t>4. </a:t>
            </a:r>
            <a:r>
              <a:rPr lang="en-US" dirty="0" err="1" smtClean="0"/>
              <a:t>Phillipines</a:t>
            </a:r>
            <a:r>
              <a:rPr lang="en-US" dirty="0" smtClean="0"/>
              <a:t> $38 billion</a:t>
            </a:r>
          </a:p>
          <a:p>
            <a:r>
              <a:rPr lang="en-US" dirty="0" smtClean="0"/>
              <a:t>5. Egypt     $32 billion</a:t>
            </a:r>
          </a:p>
          <a:p>
            <a:r>
              <a:rPr lang="en-US" dirty="0" smtClean="0"/>
              <a:t>6. Pakistan $29 billion</a:t>
            </a:r>
          </a:p>
          <a:p>
            <a:r>
              <a:rPr lang="en-US" dirty="0" smtClean="0"/>
              <a:t>7. Bangladesh $21 billion</a:t>
            </a:r>
          </a:p>
          <a:p>
            <a:r>
              <a:rPr lang="en-US" dirty="0" smtClean="0"/>
              <a:t>8. Nigeria      $21 billion</a:t>
            </a:r>
          </a:p>
          <a:p>
            <a:pPr marL="0" indent="0">
              <a:buNone/>
            </a:pPr>
            <a:r>
              <a:rPr lang="en-US" sz="2600" dirty="0" smtClean="0"/>
              <a:t>Source: KNOMAD/World bank staff</a:t>
            </a:r>
          </a:p>
          <a:p>
            <a:endParaRPr lang="en-US" dirty="0"/>
          </a:p>
        </p:txBody>
      </p:sp>
      <p:pic>
        <p:nvPicPr>
          <p:cNvPr id="4" name="Picture 3" descr="How to Draw a Stack of Money - Really Easy Drawing Tutorial"/>
          <p:cNvPicPr/>
          <p:nvPr/>
        </p:nvPicPr>
        <p:blipFill>
          <a:blip r:embed="rId2">
            <a:extLst>
              <a:ext uri="{28A0092B-C50C-407E-A947-70E740481C1C}">
                <a14:useLocalDpi xmlns:a14="http://schemas.microsoft.com/office/drawing/2010/main" val="0"/>
              </a:ext>
            </a:extLst>
          </a:blip>
          <a:srcRect/>
          <a:stretch>
            <a:fillRect/>
          </a:stretch>
        </p:blipFill>
        <p:spPr bwMode="auto">
          <a:xfrm>
            <a:off x="5486400" y="2971800"/>
            <a:ext cx="2762250" cy="165735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1973</TotalTime>
  <Words>1717</Words>
  <Application>Microsoft Office PowerPoint</Application>
  <PresentationFormat>On-screen Show (4:3)</PresentationFormat>
  <Paragraphs>162</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Aharoni</vt:lpstr>
      <vt:lpstr>Arial</vt:lpstr>
      <vt:lpstr>Bahnschrift Light SemiCondensed</vt:lpstr>
      <vt:lpstr>Bahnschrift SemiLight SemiConde</vt:lpstr>
      <vt:lpstr>Calibri</vt:lpstr>
      <vt:lpstr>Microsoft Sans Serif</vt:lpstr>
      <vt:lpstr>Office Theme</vt:lpstr>
      <vt:lpstr>EXPLOITING THE “JAPA” WINDOW TO GROW SUBNATIONAL IGR</vt:lpstr>
      <vt:lpstr>Table of Content</vt:lpstr>
      <vt:lpstr>1. IGR Expansion ---Economic Expansion circle</vt:lpstr>
      <vt:lpstr>2. Entrepreneurial Mindset</vt:lpstr>
      <vt:lpstr>PowerPoint Presentation</vt:lpstr>
      <vt:lpstr>3. Diasporas</vt:lpstr>
      <vt:lpstr>4.Diaspora remittances- worldwide</vt:lpstr>
      <vt:lpstr>PowerPoint Presentation</vt:lpstr>
      <vt:lpstr>Top 8 Countries – 2022 remittances estimates</vt:lpstr>
      <vt:lpstr>Top 8 countries continued</vt:lpstr>
      <vt:lpstr>Nigeria’s Diaspora Remittances</vt:lpstr>
      <vt:lpstr>Estimates of Number of Nigerians in the Diaspora</vt:lpstr>
      <vt:lpstr>Nigerian Diaspora Income Profile</vt:lpstr>
      <vt:lpstr>Current Uses of Diaspora remittances</vt:lpstr>
      <vt:lpstr>7.Diaspora remittance and IGR Expansion Pathways</vt:lpstr>
      <vt:lpstr>Mobilizing Diaspora remittances for IGR Expansion </vt:lpstr>
      <vt:lpstr>Supply side</vt:lpstr>
      <vt:lpstr> Demand side</vt:lpstr>
      <vt:lpstr>Possibilities: Economic Expansion</vt:lpstr>
      <vt:lpstr>Possibilities: IGR Expansion</vt:lpstr>
      <vt:lpstr>Challenges</vt:lpstr>
      <vt:lpstr>Conclusion</vt:lpstr>
      <vt:lpstr>j</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EXPLOITING THE “JAPA” WINDOW TO GROW SUBNATIONAL IGR</dc:title>
  <dc:creator>SIR KING</dc:creator>
  <cp:lastModifiedBy>HP STANLEY</cp:lastModifiedBy>
  <cp:revision>45</cp:revision>
  <dcterms:created xsi:type="dcterms:W3CDTF">2023-04-11T19:13:44Z</dcterms:created>
  <dcterms:modified xsi:type="dcterms:W3CDTF">2023-04-14T18:53:16Z</dcterms:modified>
</cp:coreProperties>
</file>