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1"/>
  </p:notesMasterIdLst>
  <p:sldIdLst>
    <p:sldId id="256" r:id="rId2"/>
    <p:sldId id="261" r:id="rId3"/>
    <p:sldId id="266" r:id="rId4"/>
    <p:sldId id="262" r:id="rId5"/>
    <p:sldId id="264" r:id="rId6"/>
    <p:sldId id="265" r:id="rId7"/>
    <p:sldId id="267" r:id="rId8"/>
    <p:sldId id="268" r:id="rId9"/>
    <p:sldId id="2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1464"/>
    <a:srgbClr val="E1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74" d="100"/>
          <a:sy n="74" d="100"/>
        </p:scale>
        <p:origin x="54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6/21/2025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6/21/2025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6/21/2025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6/21/2025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6/21/2025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Picture 38" descr="white-brush-stroke-texture-background"/>
          <p:cNvPicPr>
            <a:picLocks noChangeAspect="1"/>
          </p:cNvPicPr>
          <p:nvPr/>
        </p:nvPicPr>
        <p:blipFill>
          <a:blip r:embed="rId2">
            <a:alphaModFix amt="25000"/>
          </a:blip>
          <a:stretch>
            <a:fillRect/>
          </a:stretch>
        </p:blipFill>
        <p:spPr>
          <a:xfrm>
            <a:off x="0" y="635"/>
            <a:ext cx="12192000" cy="6857365"/>
          </a:xfrm>
          <a:prstGeom prst="rect">
            <a:avLst/>
          </a:prstGeom>
        </p:spPr>
      </p:pic>
      <p:sp>
        <p:nvSpPr>
          <p:cNvPr id="13" name="Rectangles 12"/>
          <p:cNvSpPr/>
          <p:nvPr/>
        </p:nvSpPr>
        <p:spPr>
          <a:xfrm>
            <a:off x="272415" y="635"/>
            <a:ext cx="2269490" cy="6856730"/>
          </a:xfrm>
          <a:prstGeom prst="rect">
            <a:avLst/>
          </a:prstGeom>
          <a:solidFill>
            <a:srgbClr val="1B14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he IGR Initiative Logo-01"/>
          <p:cNvPicPr>
            <a:picLocks noChangeAspect="1"/>
          </p:cNvPicPr>
          <p:nvPr/>
        </p:nvPicPr>
        <p:blipFill>
          <a:blip r:embed="rId3"/>
          <a:stretch>
            <a:fillRect/>
          </a:stretch>
        </p:blipFill>
        <p:spPr>
          <a:xfrm>
            <a:off x="5821998" y="-79375"/>
            <a:ext cx="2675255" cy="2385695"/>
          </a:xfrm>
          <a:prstGeom prst="rect">
            <a:avLst/>
          </a:prstGeom>
        </p:spPr>
      </p:pic>
      <p:grpSp>
        <p:nvGrpSpPr>
          <p:cNvPr id="11" name="Group 10"/>
          <p:cNvGrpSpPr/>
          <p:nvPr/>
        </p:nvGrpSpPr>
        <p:grpSpPr>
          <a:xfrm>
            <a:off x="2542540" y="3039110"/>
            <a:ext cx="9234170" cy="1424305"/>
            <a:chOff x="2230" y="5077"/>
            <a:chExt cx="14740" cy="2243"/>
          </a:xfrm>
        </p:grpSpPr>
        <p:sp>
          <p:nvSpPr>
            <p:cNvPr id="7" name="Text Box 6"/>
            <p:cNvSpPr txBox="1"/>
            <p:nvPr/>
          </p:nvSpPr>
          <p:spPr>
            <a:xfrm>
              <a:off x="2230" y="5077"/>
              <a:ext cx="14740" cy="1115"/>
            </a:xfrm>
            <a:prstGeom prst="rect">
              <a:avLst/>
            </a:prstGeom>
            <a:noFill/>
          </p:spPr>
          <p:txBody>
            <a:bodyPr wrap="square" rtlCol="0">
              <a:spAutoFit/>
            </a:bodyPr>
            <a:lstStyle/>
            <a:p>
              <a:pPr algn="ctr"/>
              <a:r>
                <a:rPr lang="en-GB" sz="4000" dirty="0">
                  <a:solidFill>
                    <a:srgbClr val="1B1464"/>
                  </a:solidFill>
                  <a:latin typeface="Futura-Bold" charset="0"/>
                  <a:cs typeface="Futura-Bold" charset="0"/>
                </a:rPr>
                <a:t>UNLOCKING PROSPERITY</a:t>
              </a:r>
              <a:endParaRPr lang="en-US" sz="4000" dirty="0">
                <a:solidFill>
                  <a:srgbClr val="1B1464"/>
                </a:solidFill>
                <a:latin typeface="Futura-Bold" charset="0"/>
                <a:cs typeface="Futura-Bold" charset="0"/>
              </a:endParaRPr>
            </a:p>
          </p:txBody>
        </p:sp>
        <p:sp>
          <p:nvSpPr>
            <p:cNvPr id="8" name="Text Box 7"/>
            <p:cNvSpPr txBox="1"/>
            <p:nvPr/>
          </p:nvSpPr>
          <p:spPr>
            <a:xfrm>
              <a:off x="2230" y="6011"/>
              <a:ext cx="14740" cy="1309"/>
            </a:xfrm>
            <a:prstGeom prst="rect">
              <a:avLst/>
            </a:prstGeom>
            <a:noFill/>
          </p:spPr>
          <p:txBody>
            <a:bodyPr wrap="square" rtlCol="0">
              <a:spAutoFit/>
            </a:bodyPr>
            <a:lstStyle/>
            <a:p>
              <a:pPr algn="ctr"/>
              <a:r>
                <a:rPr lang="en-GB" sz="2400" dirty="0">
                  <a:solidFill>
                    <a:srgbClr val="1B1464"/>
                  </a:solidFill>
                  <a:latin typeface="Futura-Bold" charset="0"/>
                  <a:cs typeface="Futura-Bold" charset="0"/>
                </a:rPr>
                <a:t>Boosting GDP per Capita through Robust State and Local Revenue Growth</a:t>
              </a:r>
              <a:endParaRPr lang="en-US" sz="2400" dirty="0">
                <a:solidFill>
                  <a:schemeClr val="tx1">
                    <a:lumMod val="85000"/>
                    <a:lumOff val="15000"/>
                  </a:schemeClr>
                </a:solidFill>
                <a:latin typeface="Futura BT" panose="020B0502020204020303" charset="0"/>
                <a:cs typeface="Futura BT" panose="020B0502020204020303" charset="0"/>
              </a:endParaRPr>
            </a:p>
          </p:txBody>
        </p:sp>
      </p:grpSp>
      <p:grpSp>
        <p:nvGrpSpPr>
          <p:cNvPr id="15" name="Group 14"/>
          <p:cNvGrpSpPr/>
          <p:nvPr/>
        </p:nvGrpSpPr>
        <p:grpSpPr>
          <a:xfrm>
            <a:off x="2542540" y="5721350"/>
            <a:ext cx="9269730" cy="789940"/>
            <a:chOff x="4004" y="7497"/>
            <a:chExt cx="14598" cy="1244"/>
          </a:xfrm>
        </p:grpSpPr>
        <p:sp>
          <p:nvSpPr>
            <p:cNvPr id="14" name="Rectangles 13"/>
            <p:cNvSpPr/>
            <p:nvPr/>
          </p:nvSpPr>
          <p:spPr>
            <a:xfrm>
              <a:off x="4004" y="7497"/>
              <a:ext cx="14598" cy="1210"/>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Box 11"/>
            <p:cNvSpPr txBox="1"/>
            <p:nvPr/>
          </p:nvSpPr>
          <p:spPr>
            <a:xfrm>
              <a:off x="4112" y="7626"/>
              <a:ext cx="14382" cy="1115"/>
            </a:xfrm>
            <a:prstGeom prst="rect">
              <a:avLst/>
            </a:prstGeom>
            <a:noFill/>
          </p:spPr>
          <p:txBody>
            <a:bodyPr wrap="square" rtlCol="0">
              <a:spAutoFit/>
            </a:bodyPr>
            <a:lstStyle/>
            <a:p>
              <a:pPr algn="ctr"/>
              <a:r>
                <a:rPr lang="en-US" sz="2000" b="1" dirty="0">
                  <a:solidFill>
                    <a:schemeClr val="bg1"/>
                  </a:solidFill>
                  <a:latin typeface="Futura BT" panose="020B0502020204020303" charset="0"/>
                  <a:cs typeface="Futura BT" panose="020B0502020204020303" charset="0"/>
                </a:rPr>
                <a:t>Presented by: ‘Tunde Olatunji </a:t>
              </a:r>
            </a:p>
            <a:p>
              <a:pPr algn="ctr"/>
              <a:r>
                <a:rPr lang="en-US" sz="2000" b="1" dirty="0">
                  <a:solidFill>
                    <a:schemeClr val="bg1"/>
                  </a:solidFill>
                  <a:latin typeface="Futura BT" panose="020B0502020204020303" charset="0"/>
                  <a:cs typeface="Futura BT" panose="020B0502020204020303" charset="0"/>
                </a:rPr>
                <a:t>+234-8034281588</a:t>
              </a:r>
            </a:p>
          </p:txBody>
        </p:sp>
      </p:grpSp>
      <p:grpSp>
        <p:nvGrpSpPr>
          <p:cNvPr id="36" name="Group 35"/>
          <p:cNvGrpSpPr/>
          <p:nvPr/>
        </p:nvGrpSpPr>
        <p:grpSpPr>
          <a:xfrm>
            <a:off x="11407140" y="412750"/>
            <a:ext cx="365760" cy="661035"/>
            <a:chOff x="16567" y="1211"/>
            <a:chExt cx="576" cy="1041"/>
          </a:xfrm>
        </p:grpSpPr>
        <p:grpSp>
          <p:nvGrpSpPr>
            <p:cNvPr id="20" name="Group 19"/>
            <p:cNvGrpSpPr/>
            <p:nvPr/>
          </p:nvGrpSpPr>
          <p:grpSpPr>
            <a:xfrm flipV="1">
              <a:off x="16567" y="1211"/>
              <a:ext cx="576" cy="120"/>
              <a:chOff x="15967" y="1320"/>
              <a:chExt cx="1417" cy="268"/>
            </a:xfrm>
          </p:grpSpPr>
          <p:sp>
            <p:nvSpPr>
              <p:cNvPr id="16" name="Oval 15"/>
              <p:cNvSpPr/>
              <p:nvPr/>
            </p:nvSpPr>
            <p:spPr>
              <a:xfrm>
                <a:off x="15967"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6350"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16733"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17116"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flipV="1">
              <a:off x="16567" y="1518"/>
              <a:ext cx="576" cy="120"/>
              <a:chOff x="15967" y="1320"/>
              <a:chExt cx="1417" cy="268"/>
            </a:xfrm>
          </p:grpSpPr>
          <p:sp>
            <p:nvSpPr>
              <p:cNvPr id="22" name="Oval 21"/>
              <p:cNvSpPr/>
              <p:nvPr/>
            </p:nvSpPr>
            <p:spPr>
              <a:xfrm>
                <a:off x="15967"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6350"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6733"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7116"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flipV="1">
              <a:off x="16567" y="1825"/>
              <a:ext cx="576" cy="120"/>
              <a:chOff x="15967" y="1320"/>
              <a:chExt cx="1417" cy="268"/>
            </a:xfrm>
          </p:grpSpPr>
          <p:sp>
            <p:nvSpPr>
              <p:cNvPr id="27" name="Oval 26"/>
              <p:cNvSpPr/>
              <p:nvPr/>
            </p:nvSpPr>
            <p:spPr>
              <a:xfrm>
                <a:off x="15967"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6350"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6733"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7116"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p:cNvGrpSpPr/>
            <p:nvPr/>
          </p:nvGrpSpPr>
          <p:grpSpPr>
            <a:xfrm flipV="1">
              <a:off x="16567" y="2132"/>
              <a:ext cx="576" cy="120"/>
              <a:chOff x="15967" y="1320"/>
              <a:chExt cx="1417" cy="268"/>
            </a:xfrm>
          </p:grpSpPr>
          <p:sp>
            <p:nvSpPr>
              <p:cNvPr id="32" name="Oval 31"/>
              <p:cNvSpPr/>
              <p:nvPr/>
            </p:nvSpPr>
            <p:spPr>
              <a:xfrm>
                <a:off x="15967"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6350"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16733"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7116" y="1320"/>
                <a:ext cx="268" cy="268"/>
              </a:xfrm>
              <a:prstGeom prst="ellipse">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cxnSp>
        <p:nvCxnSpPr>
          <p:cNvPr id="38" name="Straight Connector 37"/>
          <p:cNvCxnSpPr/>
          <p:nvPr/>
        </p:nvCxnSpPr>
        <p:spPr>
          <a:xfrm>
            <a:off x="5406390" y="412750"/>
            <a:ext cx="3542665"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311785"/>
            <a:ext cx="8920936" cy="553998"/>
          </a:xfrm>
          <a:prstGeom prst="rect">
            <a:avLst/>
          </a:prstGeom>
          <a:noFill/>
        </p:spPr>
        <p:txBody>
          <a:bodyPr wrap="square" rtlCol="0">
            <a:spAutoFit/>
          </a:bodyPr>
          <a:lstStyle/>
          <a:p>
            <a:r>
              <a:rPr lang="en-US" sz="3000" dirty="0">
                <a:solidFill>
                  <a:srgbClr val="1B1464"/>
                </a:solidFill>
                <a:latin typeface="Futura-Bold" charset="0"/>
                <a:cs typeface="Futura-Bold" charset="0"/>
              </a:rPr>
              <a:t>Nigeria’s Economic Trajectory: 1960 to 2024 </a:t>
            </a:r>
          </a:p>
        </p:txBody>
      </p:sp>
      <p:sp>
        <p:nvSpPr>
          <p:cNvPr id="11" name="Title 10">
            <a:extLst>
              <a:ext uri="{FF2B5EF4-FFF2-40B4-BE49-F238E27FC236}">
                <a16:creationId xmlns:a16="http://schemas.microsoft.com/office/drawing/2014/main" id="{C6C2CA05-3113-4A40-B1F2-9AA87ADDC8CA}"/>
              </a:ext>
            </a:extLst>
          </p:cNvPr>
          <p:cNvSpPr>
            <a:spLocks noGrp="1"/>
          </p:cNvSpPr>
          <p:nvPr>
            <p:ph type="title"/>
          </p:nvPr>
        </p:nvSpPr>
        <p:spPr>
          <a:xfrm>
            <a:off x="838200" y="1013460"/>
            <a:ext cx="10515600" cy="718820"/>
          </a:xfrm>
        </p:spPr>
        <p:txBody>
          <a:bodyPr>
            <a:normAutofit fontScale="90000"/>
          </a:bodyPr>
          <a:lstStyle/>
          <a:p>
            <a:br>
              <a:rPr lang="en-GB" b="1" dirty="0"/>
            </a:br>
            <a:br>
              <a:rPr lang="en-GB" b="1" dirty="0"/>
            </a:br>
            <a:endParaRPr lang="en-NG" dirty="0"/>
          </a:p>
        </p:txBody>
      </p:sp>
      <p:graphicFrame>
        <p:nvGraphicFramePr>
          <p:cNvPr id="4" name="Content Placeholder 3">
            <a:extLst>
              <a:ext uri="{FF2B5EF4-FFF2-40B4-BE49-F238E27FC236}">
                <a16:creationId xmlns:a16="http://schemas.microsoft.com/office/drawing/2014/main" id="{C9615652-6A69-47C3-8DED-43BBD0A1C280}"/>
              </a:ext>
            </a:extLst>
          </p:cNvPr>
          <p:cNvGraphicFramePr>
            <a:graphicFrameLocks noGrp="1"/>
          </p:cNvGraphicFramePr>
          <p:nvPr>
            <p:ph idx="1"/>
            <p:extLst>
              <p:ext uri="{D42A27DB-BD31-4B8C-83A1-F6EECF244321}">
                <p14:modId xmlns:p14="http://schemas.microsoft.com/office/powerpoint/2010/main" val="3601215443"/>
              </p:ext>
            </p:extLst>
          </p:nvPr>
        </p:nvGraphicFramePr>
        <p:xfrm>
          <a:off x="450761" y="1970475"/>
          <a:ext cx="10740978" cy="3837076"/>
        </p:xfrm>
        <a:graphic>
          <a:graphicData uri="http://schemas.openxmlformats.org/drawingml/2006/table">
            <a:tbl>
              <a:tblPr firstRow="1" firstCol="1" bandRow="1">
                <a:tableStyleId>{5C22544A-7EE6-4342-B048-85BDC9FD1C3A}</a:tableStyleId>
              </a:tblPr>
              <a:tblGrid>
                <a:gridCol w="2256864">
                  <a:extLst>
                    <a:ext uri="{9D8B030D-6E8A-4147-A177-3AD203B41FA5}">
                      <a16:colId xmlns:a16="http://schemas.microsoft.com/office/drawing/2014/main" val="3115104866"/>
                    </a:ext>
                  </a:extLst>
                </a:gridCol>
                <a:gridCol w="1536494">
                  <a:extLst>
                    <a:ext uri="{9D8B030D-6E8A-4147-A177-3AD203B41FA5}">
                      <a16:colId xmlns:a16="http://schemas.microsoft.com/office/drawing/2014/main" val="2794292136"/>
                    </a:ext>
                  </a:extLst>
                </a:gridCol>
                <a:gridCol w="1577131">
                  <a:extLst>
                    <a:ext uri="{9D8B030D-6E8A-4147-A177-3AD203B41FA5}">
                      <a16:colId xmlns:a16="http://schemas.microsoft.com/office/drawing/2014/main" val="325310794"/>
                    </a:ext>
                  </a:extLst>
                </a:gridCol>
                <a:gridCol w="1790163">
                  <a:extLst>
                    <a:ext uri="{9D8B030D-6E8A-4147-A177-3AD203B41FA5}">
                      <a16:colId xmlns:a16="http://schemas.microsoft.com/office/drawing/2014/main" val="3176216927"/>
                    </a:ext>
                  </a:extLst>
                </a:gridCol>
                <a:gridCol w="1790163">
                  <a:extLst>
                    <a:ext uri="{9D8B030D-6E8A-4147-A177-3AD203B41FA5}">
                      <a16:colId xmlns:a16="http://schemas.microsoft.com/office/drawing/2014/main" val="3355859193"/>
                    </a:ext>
                  </a:extLst>
                </a:gridCol>
                <a:gridCol w="1790163">
                  <a:extLst>
                    <a:ext uri="{9D8B030D-6E8A-4147-A177-3AD203B41FA5}">
                      <a16:colId xmlns:a16="http://schemas.microsoft.com/office/drawing/2014/main" val="1800124230"/>
                    </a:ext>
                  </a:extLst>
                </a:gridCol>
              </a:tblGrid>
              <a:tr h="946245">
                <a:tc>
                  <a:txBody>
                    <a:bodyPr/>
                    <a:lstStyle/>
                    <a:p>
                      <a:pPr algn="ctr">
                        <a:lnSpc>
                          <a:spcPct val="115000"/>
                        </a:lnSpc>
                        <a:spcAft>
                          <a:spcPts val="800"/>
                        </a:spcAft>
                      </a:pPr>
                      <a:r>
                        <a:rPr lang="en-GB" sz="2000" kern="100" dirty="0">
                          <a:effectLst/>
                        </a:rPr>
                        <a:t>Metric</a:t>
                      </a:r>
                      <a:endParaRPr lang="en-NG" sz="20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lnSpc>
                          <a:spcPct val="115000"/>
                        </a:lnSpc>
                        <a:spcAft>
                          <a:spcPts val="800"/>
                        </a:spcAft>
                      </a:pPr>
                      <a:r>
                        <a:rPr lang="en-GB" sz="2000" kern="100" dirty="0">
                          <a:effectLst/>
                        </a:rPr>
                        <a:t>1960</a:t>
                      </a:r>
                      <a:endParaRPr lang="en-NG" sz="20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lnSpc>
                          <a:spcPct val="115000"/>
                        </a:lnSpc>
                        <a:spcAft>
                          <a:spcPts val="800"/>
                        </a:spcAft>
                      </a:pPr>
                      <a:r>
                        <a:rPr lang="en-GB" sz="2000" kern="100" dirty="0">
                          <a:effectLst/>
                        </a:rPr>
                        <a:t>1980</a:t>
                      </a:r>
                      <a:endParaRPr lang="en-NG" sz="20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lnSpc>
                          <a:spcPct val="115000"/>
                        </a:lnSpc>
                        <a:spcAft>
                          <a:spcPts val="800"/>
                        </a:spcAft>
                      </a:pPr>
                      <a:r>
                        <a:rPr lang="en-GB" sz="2000" kern="100" dirty="0">
                          <a:effectLst/>
                        </a:rPr>
                        <a:t>1999</a:t>
                      </a:r>
                      <a:endParaRPr lang="en-NG" sz="20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lnSpc>
                          <a:spcPct val="115000"/>
                        </a:lnSpc>
                        <a:spcAft>
                          <a:spcPts val="800"/>
                        </a:spcAft>
                      </a:pPr>
                      <a:r>
                        <a:rPr lang="en-GB" sz="2000" kern="100" dirty="0">
                          <a:effectLst/>
                        </a:rPr>
                        <a:t>2014</a:t>
                      </a:r>
                      <a:endParaRPr lang="en-NG" sz="20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lnSpc>
                          <a:spcPct val="115000"/>
                        </a:lnSpc>
                        <a:spcAft>
                          <a:spcPts val="800"/>
                        </a:spcAft>
                      </a:pPr>
                      <a:r>
                        <a:rPr lang="en-GB" sz="2000" kern="100" dirty="0">
                          <a:effectLst/>
                        </a:rPr>
                        <a:t>2024 (Est.)</a:t>
                      </a:r>
                      <a:endParaRPr lang="en-NG" sz="20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71713718"/>
                  </a:ext>
                </a:extLst>
              </a:tr>
              <a:tr h="946245">
                <a:tc>
                  <a:txBody>
                    <a:bodyPr/>
                    <a:lstStyle/>
                    <a:p>
                      <a:pPr>
                        <a:lnSpc>
                          <a:spcPct val="115000"/>
                        </a:lnSpc>
                        <a:spcAft>
                          <a:spcPts val="800"/>
                        </a:spcAft>
                      </a:pPr>
                      <a:r>
                        <a:rPr lang="en-GB" sz="2800" kern="100" dirty="0">
                          <a:effectLst/>
                        </a:rPr>
                        <a:t>GDP (USD)</a:t>
                      </a:r>
                      <a:endParaRPr lang="en-NG" sz="2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dirty="0">
                          <a:effectLst/>
                        </a:rPr>
                        <a:t>$4.2B</a:t>
                      </a:r>
                      <a:endParaRPr lang="en-NG" sz="2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dirty="0">
                          <a:effectLst/>
                        </a:rPr>
                        <a:t>$64,2B</a:t>
                      </a:r>
                      <a:endParaRPr lang="en-NG" sz="2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dirty="0">
                          <a:effectLst/>
                        </a:rPr>
                        <a:t>$59.1B</a:t>
                      </a:r>
                      <a:endParaRPr lang="en-NG" sz="2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dirty="0">
                          <a:effectLst/>
                        </a:rPr>
                        <a:t>$574B</a:t>
                      </a:r>
                      <a:endParaRPr lang="en-NG" sz="2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a:effectLst/>
                        </a:rPr>
                        <a:t>$375B</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45759048"/>
                  </a:ext>
                </a:extLst>
              </a:tr>
              <a:tr h="946245">
                <a:tc>
                  <a:txBody>
                    <a:bodyPr/>
                    <a:lstStyle/>
                    <a:p>
                      <a:pPr>
                        <a:lnSpc>
                          <a:spcPct val="115000"/>
                        </a:lnSpc>
                        <a:spcAft>
                          <a:spcPts val="800"/>
                        </a:spcAft>
                      </a:pPr>
                      <a:r>
                        <a:rPr lang="en-GB" sz="2800" kern="100">
                          <a:effectLst/>
                        </a:rPr>
                        <a:t>Population</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a:effectLst/>
                        </a:rPr>
                        <a:t>45M</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a:effectLst/>
                        </a:rPr>
                        <a:t>73M</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a:effectLst/>
                        </a:rPr>
                        <a:t>119M</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dirty="0">
                          <a:effectLst/>
                        </a:rPr>
                        <a:t>176M</a:t>
                      </a:r>
                      <a:endParaRPr lang="en-NG" sz="2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dirty="0">
                          <a:effectLst/>
                        </a:rPr>
                        <a:t>227M</a:t>
                      </a:r>
                      <a:endParaRPr lang="en-NG" sz="2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472984128"/>
                  </a:ext>
                </a:extLst>
              </a:tr>
              <a:tr h="998341">
                <a:tc>
                  <a:txBody>
                    <a:bodyPr/>
                    <a:lstStyle/>
                    <a:p>
                      <a:pPr>
                        <a:lnSpc>
                          <a:spcPct val="115000"/>
                        </a:lnSpc>
                        <a:spcAft>
                          <a:spcPts val="800"/>
                        </a:spcAft>
                      </a:pPr>
                      <a:r>
                        <a:rPr lang="en-GB" sz="2800" kern="100">
                          <a:effectLst/>
                        </a:rPr>
                        <a:t>GDP per capita</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a:effectLst/>
                        </a:rPr>
                        <a:t>$93</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a:effectLst/>
                        </a:rPr>
                        <a:t>$837</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a:effectLst/>
                        </a:rPr>
                        <a:t>$480</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a:effectLst/>
                        </a:rPr>
                        <a:t>$3,088</a:t>
                      </a:r>
                      <a:endParaRPr lang="en-NG" sz="2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2800" kern="100" dirty="0">
                          <a:effectLst/>
                        </a:rPr>
                        <a:t>$</a:t>
                      </a:r>
                      <a:r>
                        <a:rPr lang="en-US" sz="2800" kern="100" dirty="0">
                          <a:effectLst/>
                        </a:rPr>
                        <a:t>1,597</a:t>
                      </a:r>
                      <a:endParaRPr lang="en-NG" sz="2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12252109"/>
                  </a:ext>
                </a:extLst>
              </a:tr>
            </a:tbl>
          </a:graphicData>
        </a:graphic>
      </p:graphicFrame>
      <p:sp>
        <p:nvSpPr>
          <p:cNvPr id="6" name="Date Placeholder 5"/>
          <p:cNvSpPr>
            <a:spLocks noGrp="1"/>
          </p:cNvSpPr>
          <p:nvPr>
            <p:ph type="dt" sz="half" idx="10"/>
          </p:nvPr>
        </p:nvSpPr>
        <p:spPr/>
        <p:txBody>
          <a:bodyPr/>
          <a:lstStyle/>
          <a:p>
            <a:fld id="{63A1C593-65D0-4073-BCC9-577B9352EA97}" type="datetime2">
              <a:rPr lang="en-US" smtClean="0"/>
              <a:t>Saturday, June 21, 2025</a:t>
            </a:fld>
            <a:endParaRPr lang="en-US"/>
          </a:p>
        </p:txBody>
      </p:sp>
      <p:sp>
        <p:nvSpPr>
          <p:cNvPr id="8" name="Footer Placeholder 7"/>
          <p:cNvSpPr>
            <a:spLocks noGrp="1"/>
          </p:cNvSpPr>
          <p:nvPr>
            <p:ph type="ftr" sz="quarter" idx="11"/>
          </p:nvPr>
        </p:nvSpPr>
        <p:spPr/>
        <p:txBody>
          <a:bodyPr/>
          <a:lstStyle/>
          <a:p>
            <a:pPr algn="r"/>
            <a:r>
              <a:rPr lang="en-US">
                <a:latin typeface="Futura BT" panose="020B0502020204020303" charset="0"/>
                <a:cs typeface="Futura BT" panose="020B0502020204020303" charset="0"/>
              </a:rPr>
              <a:t>Presentation Title | Presenter Name</a:t>
            </a:r>
          </a:p>
        </p:txBody>
      </p:sp>
      <p:sp>
        <p:nvSpPr>
          <p:cNvPr id="3" name="Slide Number Placeholder 2"/>
          <p:cNvSpPr>
            <a:spLocks noGrp="1"/>
          </p:cNvSpPr>
          <p:nvPr>
            <p:ph type="sldNum" sz="quarter" idx="12"/>
          </p:nvPr>
        </p:nvSpPr>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2</a:t>
            </a:fld>
            <a:endParaRPr lang="en-US" sz="2400">
              <a:solidFill>
                <a:schemeClr val="bg1"/>
              </a:solidFill>
              <a:latin typeface="Futura BT" panose="020B0502020204020303" charset="0"/>
              <a:cs typeface="Futura BT" panose="020B0502020204020303" charset="0"/>
            </a:endParaRP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311785"/>
            <a:ext cx="7053500" cy="553998"/>
          </a:xfrm>
          <a:prstGeom prst="rect">
            <a:avLst/>
          </a:prstGeom>
          <a:noFill/>
        </p:spPr>
        <p:txBody>
          <a:bodyPr wrap="square" rtlCol="0">
            <a:spAutoFit/>
          </a:bodyPr>
          <a:lstStyle/>
          <a:p>
            <a:r>
              <a:rPr lang="en-GB" sz="3000" dirty="0">
                <a:solidFill>
                  <a:srgbClr val="1B1464"/>
                </a:solidFill>
                <a:latin typeface="Futura-Bold" charset="0"/>
                <a:cs typeface="Futura-Bold" charset="0"/>
              </a:rPr>
              <a:t>Why Do These Numbers Matter?</a:t>
            </a:r>
            <a:endParaRPr lang="en-US" sz="3000" dirty="0">
              <a:solidFill>
                <a:srgbClr val="1B1464"/>
              </a:solidFill>
              <a:latin typeface="Futura-Bold" charset="0"/>
              <a:cs typeface="Futura-Bold" charset="0"/>
            </a:endParaRPr>
          </a:p>
        </p:txBody>
      </p:sp>
      <p:sp>
        <p:nvSpPr>
          <p:cNvPr id="11" name="Title 10">
            <a:extLst>
              <a:ext uri="{FF2B5EF4-FFF2-40B4-BE49-F238E27FC236}">
                <a16:creationId xmlns:a16="http://schemas.microsoft.com/office/drawing/2014/main" id="{C6C2CA05-3113-4A40-B1F2-9AA87ADDC8CA}"/>
              </a:ext>
            </a:extLst>
          </p:cNvPr>
          <p:cNvSpPr>
            <a:spLocks noGrp="1"/>
          </p:cNvSpPr>
          <p:nvPr>
            <p:ph type="title"/>
          </p:nvPr>
        </p:nvSpPr>
        <p:spPr>
          <a:xfrm>
            <a:off x="838200" y="1644969"/>
            <a:ext cx="10515600" cy="45719"/>
          </a:xfrm>
        </p:spPr>
        <p:txBody>
          <a:bodyPr>
            <a:normAutofit fontScale="90000"/>
          </a:bodyPr>
          <a:lstStyle/>
          <a:p>
            <a:br>
              <a:rPr lang="en-GB" b="1" dirty="0"/>
            </a:br>
            <a:endParaRPr lang="en-NG" dirty="0"/>
          </a:p>
        </p:txBody>
      </p:sp>
      <p:sp>
        <p:nvSpPr>
          <p:cNvPr id="12" name="Content Placeholder 11">
            <a:extLst>
              <a:ext uri="{FF2B5EF4-FFF2-40B4-BE49-F238E27FC236}">
                <a16:creationId xmlns:a16="http://schemas.microsoft.com/office/drawing/2014/main" id="{9F5887FC-C499-4BEB-8EEC-97FDF0EF7F11}"/>
              </a:ext>
            </a:extLst>
          </p:cNvPr>
          <p:cNvSpPr>
            <a:spLocks noGrp="1"/>
          </p:cNvSpPr>
          <p:nvPr>
            <p:ph idx="1"/>
          </p:nvPr>
        </p:nvSpPr>
        <p:spPr>
          <a:xfrm>
            <a:off x="682580" y="1388746"/>
            <a:ext cx="10671220" cy="5035550"/>
          </a:xfrm>
        </p:spPr>
        <p:txBody>
          <a:bodyPr/>
          <a:lstStyle/>
          <a:p>
            <a:pPr lvl="0"/>
            <a:r>
              <a:rPr lang="en-GB" b="1" dirty="0"/>
              <a:t>GDP per capita</a:t>
            </a:r>
            <a:r>
              <a:rPr lang="en-GB" dirty="0"/>
              <a:t> = real proxy for standard of living.</a:t>
            </a:r>
          </a:p>
          <a:p>
            <a:pPr lvl="0"/>
            <a:endParaRPr lang="en-NG" dirty="0"/>
          </a:p>
          <a:p>
            <a:pPr lvl="0"/>
            <a:r>
              <a:rPr lang="en-GB" dirty="0"/>
              <a:t>Decline signals:</a:t>
            </a:r>
            <a:endParaRPr lang="en-NG" dirty="0"/>
          </a:p>
          <a:p>
            <a:pPr lvl="1"/>
            <a:r>
              <a:rPr lang="en-GB" dirty="0"/>
              <a:t>Multidimensional Poverty</a:t>
            </a:r>
          </a:p>
          <a:p>
            <a:pPr lvl="1"/>
            <a:r>
              <a:rPr lang="en-GB" dirty="0"/>
              <a:t>Lower purchasing power</a:t>
            </a:r>
            <a:endParaRPr lang="en-NG" dirty="0"/>
          </a:p>
          <a:p>
            <a:pPr lvl="1"/>
            <a:r>
              <a:rPr lang="en-GB" dirty="0"/>
              <a:t>Weak job creation</a:t>
            </a:r>
          </a:p>
          <a:p>
            <a:pPr lvl="1"/>
            <a:endParaRPr lang="en-NG" dirty="0"/>
          </a:p>
          <a:p>
            <a:pPr lvl="0"/>
            <a:r>
              <a:rPr lang="en-GB" b="1" dirty="0"/>
              <a:t>A nation can grow but leave its people behind.</a:t>
            </a:r>
            <a:endParaRPr lang="en-NG" dirty="0"/>
          </a:p>
          <a:p>
            <a:endParaRPr lang="en-NG" dirty="0"/>
          </a:p>
        </p:txBody>
      </p:sp>
      <p:sp>
        <p:nvSpPr>
          <p:cNvPr id="6" name="Date Placeholder 5"/>
          <p:cNvSpPr>
            <a:spLocks noGrp="1"/>
          </p:cNvSpPr>
          <p:nvPr>
            <p:ph type="dt" sz="half" idx="10"/>
          </p:nvPr>
        </p:nvSpPr>
        <p:spPr/>
        <p:txBody>
          <a:bodyPr/>
          <a:lstStyle/>
          <a:p>
            <a:fld id="{63A1C593-65D0-4073-BCC9-577B9352EA97}" type="datetime2">
              <a:rPr lang="en-US" smtClean="0"/>
              <a:t>Saturday, June 21, 2025</a:t>
            </a:fld>
            <a:endParaRPr lang="en-US"/>
          </a:p>
        </p:txBody>
      </p:sp>
      <p:sp>
        <p:nvSpPr>
          <p:cNvPr id="8" name="Footer Placeholder 7"/>
          <p:cNvSpPr>
            <a:spLocks noGrp="1"/>
          </p:cNvSpPr>
          <p:nvPr>
            <p:ph type="ftr" sz="quarter" idx="11"/>
          </p:nvPr>
        </p:nvSpPr>
        <p:spPr/>
        <p:txBody>
          <a:bodyPr/>
          <a:lstStyle/>
          <a:p>
            <a:pPr algn="r"/>
            <a:r>
              <a:rPr lang="en-US">
                <a:latin typeface="Futura BT" panose="020B0502020204020303" charset="0"/>
                <a:cs typeface="Futura BT" panose="020B0502020204020303" charset="0"/>
              </a:rPr>
              <a:t>Presentation Title | Presenter Name</a:t>
            </a:r>
          </a:p>
        </p:txBody>
      </p:sp>
      <p:sp>
        <p:nvSpPr>
          <p:cNvPr id="3" name="Slide Number Placeholder 2"/>
          <p:cNvSpPr>
            <a:spLocks noGrp="1"/>
          </p:cNvSpPr>
          <p:nvPr>
            <p:ph type="sldNum" sz="quarter" idx="12"/>
          </p:nvPr>
        </p:nvSpPr>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3</a:t>
            </a:fld>
            <a:endParaRPr lang="en-US" sz="2400">
              <a:solidFill>
                <a:schemeClr val="bg1"/>
              </a:solidFill>
              <a:latin typeface="Futura BT" panose="020B0502020204020303" charset="0"/>
              <a:cs typeface="Futura BT" panose="020B0502020204020303" charset="0"/>
            </a:endParaRP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965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393065" y="312102"/>
            <a:ext cx="6033493" cy="553998"/>
          </a:xfrm>
          <a:prstGeom prst="rect">
            <a:avLst/>
          </a:prstGeom>
          <a:noFill/>
        </p:spPr>
        <p:txBody>
          <a:bodyPr wrap="square" rtlCol="0">
            <a:spAutoFit/>
          </a:bodyPr>
          <a:lstStyle/>
          <a:p>
            <a:r>
              <a:rPr lang="en-US" sz="3000" dirty="0">
                <a:solidFill>
                  <a:srgbClr val="1B1464"/>
                </a:solidFill>
                <a:latin typeface="Futura-Bold" charset="0"/>
                <a:cs typeface="Futura-Bold" charset="0"/>
              </a:rPr>
              <a:t>Factors Behind the Numbers</a:t>
            </a:r>
          </a:p>
        </p:txBody>
      </p:sp>
      <p:sp>
        <p:nvSpPr>
          <p:cNvPr id="7" name="Content Placeholder 6">
            <a:extLst>
              <a:ext uri="{FF2B5EF4-FFF2-40B4-BE49-F238E27FC236}">
                <a16:creationId xmlns:a16="http://schemas.microsoft.com/office/drawing/2014/main" id="{4F9B3870-C281-480C-82EF-18A8C4B946D1}"/>
              </a:ext>
            </a:extLst>
          </p:cNvPr>
          <p:cNvSpPr>
            <a:spLocks noGrp="1"/>
          </p:cNvSpPr>
          <p:nvPr>
            <p:ph idx="1"/>
          </p:nvPr>
        </p:nvSpPr>
        <p:spPr>
          <a:xfrm>
            <a:off x="838200" y="1388429"/>
            <a:ext cx="10515600" cy="4880926"/>
          </a:xfrm>
        </p:spPr>
        <p:txBody>
          <a:bodyPr>
            <a:normAutofit fontScale="77500" lnSpcReduction="20000"/>
          </a:bodyPr>
          <a:lstStyle/>
          <a:p>
            <a:pPr marL="0" indent="0">
              <a:buNone/>
            </a:pPr>
            <a:r>
              <a:rPr lang="en-GB" b="1" i="1" dirty="0"/>
              <a:t>a. Structural Issues:</a:t>
            </a:r>
            <a:endParaRPr lang="en-NG" b="1" i="1" dirty="0"/>
          </a:p>
          <a:p>
            <a:pPr lvl="1"/>
            <a:r>
              <a:rPr lang="en-GB" sz="2600" dirty="0"/>
              <a:t>Oil-dependent economy, vulnerable to price shocks</a:t>
            </a:r>
            <a:endParaRPr lang="en-NG" sz="2600" dirty="0"/>
          </a:p>
          <a:p>
            <a:pPr lvl="1"/>
            <a:r>
              <a:rPr lang="en-GB" sz="2600" dirty="0"/>
              <a:t>Weak industrial base, high import bills</a:t>
            </a:r>
          </a:p>
          <a:p>
            <a:pPr lvl="1"/>
            <a:endParaRPr lang="en-NG" dirty="0"/>
          </a:p>
          <a:p>
            <a:pPr marL="0" indent="0">
              <a:buNone/>
            </a:pPr>
            <a:r>
              <a:rPr lang="en-GB" b="1" i="1" dirty="0"/>
              <a:t>b. Poor Policy Coordination:</a:t>
            </a:r>
            <a:endParaRPr lang="en-NG" b="1" i="1" dirty="0"/>
          </a:p>
          <a:p>
            <a:pPr lvl="1"/>
            <a:r>
              <a:rPr lang="en-GB" sz="2600" dirty="0"/>
              <a:t>Macro instability: FX volatility, inflation</a:t>
            </a:r>
            <a:endParaRPr lang="en-NG" sz="2600" dirty="0"/>
          </a:p>
          <a:p>
            <a:pPr lvl="1"/>
            <a:r>
              <a:rPr lang="en-GB" sz="2600" dirty="0"/>
              <a:t>Inconsistent reform implementation</a:t>
            </a:r>
          </a:p>
          <a:p>
            <a:pPr lvl="0"/>
            <a:endParaRPr lang="en-NG" sz="2600" dirty="0"/>
          </a:p>
          <a:p>
            <a:pPr marL="0" indent="0">
              <a:buNone/>
            </a:pPr>
            <a:r>
              <a:rPr lang="en-GB" b="1" i="1" dirty="0"/>
              <a:t>c. Demographic Pressure:</a:t>
            </a:r>
            <a:endParaRPr lang="en-NG" b="1" i="1" dirty="0"/>
          </a:p>
          <a:p>
            <a:pPr lvl="1"/>
            <a:r>
              <a:rPr lang="en-GB" sz="2600" dirty="0"/>
              <a:t>Population growing faster than the economy</a:t>
            </a:r>
            <a:endParaRPr lang="en-NG" sz="2600" dirty="0"/>
          </a:p>
          <a:p>
            <a:pPr lvl="1"/>
            <a:r>
              <a:rPr lang="en-GB" sz="2600" dirty="0"/>
              <a:t>Low productivity per capita</a:t>
            </a:r>
          </a:p>
          <a:p>
            <a:pPr lvl="0"/>
            <a:endParaRPr lang="en-NG" dirty="0"/>
          </a:p>
          <a:p>
            <a:pPr marL="0" indent="0">
              <a:buNone/>
            </a:pPr>
            <a:r>
              <a:rPr lang="en-GB" b="1" i="1" dirty="0"/>
              <a:t>d. Revenue and Governance Failures:</a:t>
            </a:r>
            <a:endParaRPr lang="en-NG" b="1" i="1" dirty="0"/>
          </a:p>
          <a:p>
            <a:pPr lvl="1"/>
            <a:r>
              <a:rPr lang="en-GB" sz="2600" dirty="0"/>
              <a:t>Over-centralization of economic levers</a:t>
            </a:r>
            <a:endParaRPr lang="en-NG" sz="2600" dirty="0"/>
          </a:p>
          <a:p>
            <a:pPr lvl="1"/>
            <a:r>
              <a:rPr lang="en-GB" sz="2600" dirty="0"/>
              <a:t>Weak subnational IGR systems</a:t>
            </a:r>
            <a:endParaRPr lang="en-NG" sz="2600" dirty="0"/>
          </a:p>
        </p:txBody>
      </p:sp>
      <p:sp>
        <p:nvSpPr>
          <p:cNvPr id="6" name="Date Placeholder 5"/>
          <p:cNvSpPr>
            <a:spLocks noGrp="1"/>
          </p:cNvSpPr>
          <p:nvPr>
            <p:ph type="dt" sz="half" idx="10"/>
          </p:nvPr>
        </p:nvSpPr>
        <p:spPr/>
        <p:txBody>
          <a:bodyPr/>
          <a:lstStyle/>
          <a:p>
            <a:fld id="{63A1C593-65D0-4073-BCC9-577B9352EA97}" type="datetime2">
              <a:rPr lang="en-US" smtClean="0"/>
              <a:t>Saturday, June 21, 2025</a:t>
            </a:fld>
            <a:endParaRPr lang="en-US"/>
          </a:p>
        </p:txBody>
      </p:sp>
      <p:sp>
        <p:nvSpPr>
          <p:cNvPr id="8" name="Footer Placeholder 7"/>
          <p:cNvSpPr>
            <a:spLocks noGrp="1"/>
          </p:cNvSpPr>
          <p:nvPr>
            <p:ph type="ftr" sz="quarter" idx="11"/>
          </p:nvPr>
        </p:nvSpPr>
        <p:spPr/>
        <p:txBody>
          <a:bodyPr/>
          <a:lstStyle/>
          <a:p>
            <a:pPr algn="r"/>
            <a:r>
              <a:rPr lang="en-US">
                <a:latin typeface="Futura BT" panose="020B0502020204020303" charset="0"/>
                <a:cs typeface="Futura BT" panose="020B0502020204020303" charset="0"/>
              </a:rPr>
              <a:t>Presentation Title | Presenter Name</a:t>
            </a:r>
          </a:p>
        </p:txBody>
      </p:sp>
      <p:sp>
        <p:nvSpPr>
          <p:cNvPr id="3" name="Slide Number Placeholder 2"/>
          <p:cNvSpPr>
            <a:spLocks noGrp="1"/>
          </p:cNvSpPr>
          <p:nvPr>
            <p:ph type="sldNum" sz="quarter" idx="12"/>
          </p:nvPr>
        </p:nvSpPr>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4</a:t>
            </a:fld>
            <a:endParaRPr lang="en-US" sz="2400">
              <a:solidFill>
                <a:schemeClr val="bg1"/>
              </a:solidFill>
              <a:latin typeface="Futura BT" panose="020B0502020204020303" charset="0"/>
              <a:cs typeface="Futura BT" panose="020B0502020204020303" charset="0"/>
            </a:endParaRP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334645" y="299872"/>
            <a:ext cx="8487383" cy="553998"/>
          </a:xfrm>
          <a:prstGeom prst="rect">
            <a:avLst/>
          </a:prstGeom>
          <a:noFill/>
        </p:spPr>
        <p:txBody>
          <a:bodyPr wrap="square" rtlCol="0">
            <a:spAutoFit/>
          </a:bodyPr>
          <a:lstStyle/>
          <a:p>
            <a:r>
              <a:rPr lang="en-GB" sz="3000" dirty="0">
                <a:solidFill>
                  <a:srgbClr val="1B1464"/>
                </a:solidFill>
                <a:latin typeface="Futura-Bold" charset="0"/>
                <a:cs typeface="Futura-Bold" charset="0"/>
              </a:rPr>
              <a:t>Nigeria vs South Korea ( 1960 – 2025)</a:t>
            </a:r>
            <a:endParaRPr lang="en-US" sz="3000" dirty="0">
              <a:solidFill>
                <a:srgbClr val="1B1464"/>
              </a:solidFill>
              <a:latin typeface="Futura-Bold" charset="0"/>
              <a:cs typeface="Futura-Bold" charset="0"/>
            </a:endParaRPr>
          </a:p>
        </p:txBody>
      </p:sp>
      <p:sp>
        <p:nvSpPr>
          <p:cNvPr id="11" name="Text Placeholder 10">
            <a:extLst>
              <a:ext uri="{FF2B5EF4-FFF2-40B4-BE49-F238E27FC236}">
                <a16:creationId xmlns:a16="http://schemas.microsoft.com/office/drawing/2014/main" id="{10EBB567-A0B3-4588-AFB4-9A166EAC5AD3}"/>
              </a:ext>
            </a:extLst>
          </p:cNvPr>
          <p:cNvSpPr>
            <a:spLocks noGrp="1"/>
          </p:cNvSpPr>
          <p:nvPr>
            <p:ph type="body" idx="1"/>
          </p:nvPr>
        </p:nvSpPr>
        <p:spPr>
          <a:xfrm>
            <a:off x="839788" y="1213491"/>
            <a:ext cx="5157787" cy="553082"/>
          </a:xfrm>
        </p:spPr>
        <p:txBody>
          <a:bodyPr>
            <a:normAutofit lnSpcReduction="10000"/>
          </a:bodyPr>
          <a:lstStyle/>
          <a:p>
            <a:pPr algn="ctr"/>
            <a:r>
              <a:rPr lang="en-GB" sz="3600" dirty="0"/>
              <a:t>1960</a:t>
            </a:r>
            <a:endParaRPr lang="en-NG" sz="3600" dirty="0"/>
          </a:p>
        </p:txBody>
      </p:sp>
      <p:graphicFrame>
        <p:nvGraphicFramePr>
          <p:cNvPr id="14" name="Content Placeholder 13">
            <a:extLst>
              <a:ext uri="{FF2B5EF4-FFF2-40B4-BE49-F238E27FC236}">
                <a16:creationId xmlns:a16="http://schemas.microsoft.com/office/drawing/2014/main" id="{BF50CC3F-C5AF-415B-834C-AD003075C3E0}"/>
              </a:ext>
            </a:extLst>
          </p:cNvPr>
          <p:cNvGraphicFramePr>
            <a:graphicFrameLocks noGrp="1"/>
          </p:cNvGraphicFramePr>
          <p:nvPr>
            <p:ph sz="half" idx="2"/>
            <p:extLst>
              <p:ext uri="{D42A27DB-BD31-4B8C-83A1-F6EECF244321}">
                <p14:modId xmlns:p14="http://schemas.microsoft.com/office/powerpoint/2010/main" val="2034666935"/>
              </p:ext>
            </p:extLst>
          </p:nvPr>
        </p:nvGraphicFramePr>
        <p:xfrm>
          <a:off x="540913" y="2037400"/>
          <a:ext cx="5318974" cy="3970330"/>
        </p:xfrm>
        <a:graphic>
          <a:graphicData uri="http://schemas.openxmlformats.org/drawingml/2006/table">
            <a:tbl>
              <a:tblPr firstRow="1" firstCol="1" bandRow="1">
                <a:tableStyleId>{5C22544A-7EE6-4342-B048-85BDC9FD1C3A}</a:tableStyleId>
              </a:tblPr>
              <a:tblGrid>
                <a:gridCol w="1695961">
                  <a:extLst>
                    <a:ext uri="{9D8B030D-6E8A-4147-A177-3AD203B41FA5}">
                      <a16:colId xmlns:a16="http://schemas.microsoft.com/office/drawing/2014/main" val="169640129"/>
                    </a:ext>
                  </a:extLst>
                </a:gridCol>
                <a:gridCol w="1414903">
                  <a:extLst>
                    <a:ext uri="{9D8B030D-6E8A-4147-A177-3AD203B41FA5}">
                      <a16:colId xmlns:a16="http://schemas.microsoft.com/office/drawing/2014/main" val="664860929"/>
                    </a:ext>
                  </a:extLst>
                </a:gridCol>
                <a:gridCol w="2208110">
                  <a:extLst>
                    <a:ext uri="{9D8B030D-6E8A-4147-A177-3AD203B41FA5}">
                      <a16:colId xmlns:a16="http://schemas.microsoft.com/office/drawing/2014/main" val="1289936128"/>
                    </a:ext>
                  </a:extLst>
                </a:gridCol>
              </a:tblGrid>
              <a:tr h="794066">
                <a:tc>
                  <a:txBody>
                    <a:bodyPr/>
                    <a:lstStyle/>
                    <a:p>
                      <a:pPr algn="ctr">
                        <a:lnSpc>
                          <a:spcPct val="115000"/>
                        </a:lnSpc>
                        <a:spcAft>
                          <a:spcPts val="800"/>
                        </a:spcAft>
                      </a:pPr>
                      <a:r>
                        <a:rPr lang="en-GB" sz="1800" kern="100" dirty="0">
                          <a:effectLst/>
                        </a:rPr>
                        <a:t>Metric (1960)</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lnSpc>
                          <a:spcPct val="115000"/>
                        </a:lnSpc>
                        <a:spcAft>
                          <a:spcPts val="800"/>
                        </a:spcAft>
                      </a:pPr>
                      <a:r>
                        <a:rPr lang="en-GB" sz="1800" kern="100" dirty="0">
                          <a:effectLst/>
                        </a:rPr>
                        <a:t>Nigeria</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gn="ctr">
                        <a:lnSpc>
                          <a:spcPct val="115000"/>
                        </a:lnSpc>
                        <a:spcAft>
                          <a:spcPts val="800"/>
                        </a:spcAft>
                      </a:pPr>
                      <a:r>
                        <a:rPr lang="en-GB" sz="1800" kern="100">
                          <a:effectLst/>
                        </a:rPr>
                        <a:t>South Korea</a:t>
                      </a:r>
                      <a:endParaRPr lang="en-NG" sz="1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362351144"/>
                  </a:ext>
                </a:extLst>
              </a:tr>
              <a:tr h="794066">
                <a:tc>
                  <a:txBody>
                    <a:bodyPr/>
                    <a:lstStyle/>
                    <a:p>
                      <a:pPr>
                        <a:lnSpc>
                          <a:spcPct val="115000"/>
                        </a:lnSpc>
                        <a:spcAft>
                          <a:spcPts val="800"/>
                        </a:spcAft>
                      </a:pPr>
                      <a:r>
                        <a:rPr lang="en-GB" sz="1800" kern="100" dirty="0">
                          <a:effectLst/>
                        </a:rPr>
                        <a:t>GDP per capita</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1800" kern="100" dirty="0">
                          <a:effectLst/>
                        </a:rPr>
                        <a:t>$93</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1800" kern="100" dirty="0">
                          <a:effectLst/>
                        </a:rPr>
                        <a:t>$158</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100094099"/>
                  </a:ext>
                </a:extLst>
              </a:tr>
              <a:tr h="794066">
                <a:tc>
                  <a:txBody>
                    <a:bodyPr/>
                    <a:lstStyle/>
                    <a:p>
                      <a:pPr>
                        <a:lnSpc>
                          <a:spcPct val="115000"/>
                        </a:lnSpc>
                        <a:spcAft>
                          <a:spcPts val="800"/>
                        </a:spcAft>
                      </a:pPr>
                      <a:r>
                        <a:rPr lang="en-GB" sz="1800" kern="100">
                          <a:effectLst/>
                        </a:rPr>
                        <a:t>Industrial Output</a:t>
                      </a:r>
                      <a:endParaRPr lang="en-NG" sz="1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1800" kern="100" dirty="0">
                          <a:effectLst/>
                        </a:rPr>
                        <a:t>Minimal</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1800" kern="100">
                          <a:effectLst/>
                        </a:rPr>
                        <a:t>Developing</a:t>
                      </a:r>
                      <a:endParaRPr lang="en-NG" sz="1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56332148"/>
                  </a:ext>
                </a:extLst>
              </a:tr>
              <a:tr h="794066">
                <a:tc>
                  <a:txBody>
                    <a:bodyPr/>
                    <a:lstStyle/>
                    <a:p>
                      <a:pPr>
                        <a:lnSpc>
                          <a:spcPct val="115000"/>
                        </a:lnSpc>
                        <a:spcAft>
                          <a:spcPts val="800"/>
                        </a:spcAft>
                      </a:pPr>
                      <a:r>
                        <a:rPr lang="en-GB" sz="1800" kern="100">
                          <a:effectLst/>
                        </a:rPr>
                        <a:t>Literacy Rate</a:t>
                      </a:r>
                      <a:endParaRPr lang="en-NG" sz="1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1800" kern="100" dirty="0">
                          <a:effectLst/>
                        </a:rPr>
                        <a:t>20%</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1800" kern="100" dirty="0">
                          <a:effectLst/>
                        </a:rPr>
                        <a:t>71%</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73169794"/>
                  </a:ext>
                </a:extLst>
              </a:tr>
              <a:tr h="794066">
                <a:tc>
                  <a:txBody>
                    <a:bodyPr/>
                    <a:lstStyle/>
                    <a:p>
                      <a:pPr>
                        <a:lnSpc>
                          <a:spcPct val="115000"/>
                        </a:lnSpc>
                        <a:spcAft>
                          <a:spcPts val="800"/>
                        </a:spcAft>
                      </a:pPr>
                      <a:r>
                        <a:rPr lang="en-GB" sz="1800" kern="100">
                          <a:effectLst/>
                        </a:rPr>
                        <a:t>Exports</a:t>
                      </a:r>
                      <a:endParaRPr lang="en-NG" sz="1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1800" kern="100">
                          <a:effectLst/>
                        </a:rPr>
                        <a:t>Raw materials</a:t>
                      </a:r>
                      <a:endParaRPr lang="en-NG" sz="1800" kern="100">
                        <a:effectLst/>
                        <a:latin typeface="Aptos"/>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800"/>
                        </a:spcAft>
                      </a:pPr>
                      <a:r>
                        <a:rPr lang="en-GB" sz="1800" kern="100" dirty="0">
                          <a:effectLst/>
                        </a:rPr>
                        <a:t>Light manufacturing</a:t>
                      </a:r>
                      <a:endParaRPr lang="en-NG" sz="1800" kern="100" dirty="0">
                        <a:effectLst/>
                        <a:latin typeface="Aptos"/>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25173000"/>
                  </a:ext>
                </a:extLst>
              </a:tr>
            </a:tbl>
          </a:graphicData>
        </a:graphic>
      </p:graphicFrame>
      <p:sp>
        <p:nvSpPr>
          <p:cNvPr id="12" name="Text Placeholder 11">
            <a:extLst>
              <a:ext uri="{FF2B5EF4-FFF2-40B4-BE49-F238E27FC236}">
                <a16:creationId xmlns:a16="http://schemas.microsoft.com/office/drawing/2014/main" id="{8ADCFE21-00D9-4C4B-BE89-8827565E4CB6}"/>
              </a:ext>
            </a:extLst>
          </p:cNvPr>
          <p:cNvSpPr>
            <a:spLocks noGrp="1"/>
          </p:cNvSpPr>
          <p:nvPr>
            <p:ph type="body" sz="quarter" idx="3"/>
          </p:nvPr>
        </p:nvSpPr>
        <p:spPr>
          <a:xfrm>
            <a:off x="6172200" y="1236988"/>
            <a:ext cx="5183188" cy="605782"/>
          </a:xfrm>
        </p:spPr>
        <p:txBody>
          <a:bodyPr>
            <a:normAutofit lnSpcReduction="10000"/>
          </a:bodyPr>
          <a:lstStyle/>
          <a:p>
            <a:pPr algn="ctr"/>
            <a:r>
              <a:rPr lang="en-GB" sz="3600" dirty="0"/>
              <a:t>2025</a:t>
            </a:r>
            <a:endParaRPr lang="en-NG" sz="3600" dirty="0"/>
          </a:p>
        </p:txBody>
      </p:sp>
      <p:graphicFrame>
        <p:nvGraphicFramePr>
          <p:cNvPr id="15" name="Content Placeholder 14">
            <a:extLst>
              <a:ext uri="{FF2B5EF4-FFF2-40B4-BE49-F238E27FC236}">
                <a16:creationId xmlns:a16="http://schemas.microsoft.com/office/drawing/2014/main" id="{2FDB84D2-2CC4-4958-B5D8-245A57402888}"/>
              </a:ext>
            </a:extLst>
          </p:cNvPr>
          <p:cNvGraphicFramePr>
            <a:graphicFrameLocks noGrp="1"/>
          </p:cNvGraphicFramePr>
          <p:nvPr>
            <p:ph sz="quarter" idx="4"/>
            <p:extLst>
              <p:ext uri="{D42A27DB-BD31-4B8C-83A1-F6EECF244321}">
                <p14:modId xmlns:p14="http://schemas.microsoft.com/office/powerpoint/2010/main" val="485755582"/>
              </p:ext>
            </p:extLst>
          </p:nvPr>
        </p:nvGraphicFramePr>
        <p:xfrm>
          <a:off x="6172200" y="2037397"/>
          <a:ext cx="5234189" cy="3970330"/>
        </p:xfrm>
        <a:graphic>
          <a:graphicData uri="http://schemas.openxmlformats.org/drawingml/2006/table">
            <a:tbl>
              <a:tblPr firstRow="1" firstCol="1" bandRow="1">
                <a:tableStyleId>{5C22544A-7EE6-4342-B048-85BDC9FD1C3A}</a:tableStyleId>
              </a:tblPr>
              <a:tblGrid>
                <a:gridCol w="1744730">
                  <a:extLst>
                    <a:ext uri="{9D8B030D-6E8A-4147-A177-3AD203B41FA5}">
                      <a16:colId xmlns:a16="http://schemas.microsoft.com/office/drawing/2014/main" val="3557821339"/>
                    </a:ext>
                  </a:extLst>
                </a:gridCol>
                <a:gridCol w="1841564">
                  <a:extLst>
                    <a:ext uri="{9D8B030D-6E8A-4147-A177-3AD203B41FA5}">
                      <a16:colId xmlns:a16="http://schemas.microsoft.com/office/drawing/2014/main" val="217018491"/>
                    </a:ext>
                  </a:extLst>
                </a:gridCol>
                <a:gridCol w="1647895">
                  <a:extLst>
                    <a:ext uri="{9D8B030D-6E8A-4147-A177-3AD203B41FA5}">
                      <a16:colId xmlns:a16="http://schemas.microsoft.com/office/drawing/2014/main" val="3217326760"/>
                    </a:ext>
                  </a:extLst>
                </a:gridCol>
              </a:tblGrid>
              <a:tr h="794066">
                <a:tc>
                  <a:txBody>
                    <a:bodyPr/>
                    <a:lstStyle/>
                    <a:p>
                      <a:pPr algn="ctr">
                        <a:lnSpc>
                          <a:spcPct val="115000"/>
                        </a:lnSpc>
                        <a:spcAft>
                          <a:spcPts val="800"/>
                        </a:spcAft>
                      </a:pPr>
                      <a:r>
                        <a:rPr lang="en-GB" sz="1800" kern="100" dirty="0">
                          <a:effectLst/>
                        </a:rPr>
                        <a:t>Metric (2024est)</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gn="ctr">
                        <a:lnSpc>
                          <a:spcPct val="115000"/>
                        </a:lnSpc>
                        <a:spcAft>
                          <a:spcPts val="800"/>
                        </a:spcAft>
                      </a:pPr>
                      <a:r>
                        <a:rPr lang="en-GB" sz="1800" kern="100" dirty="0">
                          <a:effectLst/>
                        </a:rPr>
                        <a:t>Nigeria</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gn="ctr">
                        <a:lnSpc>
                          <a:spcPct val="115000"/>
                        </a:lnSpc>
                        <a:spcAft>
                          <a:spcPts val="800"/>
                        </a:spcAft>
                      </a:pPr>
                      <a:r>
                        <a:rPr lang="en-GB" sz="1800" kern="100">
                          <a:effectLst/>
                        </a:rPr>
                        <a:t>South Korea</a:t>
                      </a:r>
                      <a:endParaRPr lang="en-NG" sz="1800" kern="100">
                        <a:effectLst/>
                        <a:latin typeface="Aptos"/>
                        <a:ea typeface="Times New Roman" panose="02020603050405020304" pitchFamily="18" charset="0"/>
                        <a:cs typeface="Times New Roman" panose="02020603050405020304" pitchFamily="18" charset="0"/>
                      </a:endParaRPr>
                    </a:p>
                  </a:txBody>
                  <a:tcPr marL="4695" marR="4695" marT="4695" marB="4695" anchor="ctr"/>
                </a:tc>
                <a:extLst>
                  <a:ext uri="{0D108BD9-81ED-4DB2-BD59-A6C34878D82A}">
                    <a16:rowId xmlns:a16="http://schemas.microsoft.com/office/drawing/2014/main" val="129018054"/>
                  </a:ext>
                </a:extLst>
              </a:tr>
              <a:tr h="794066">
                <a:tc>
                  <a:txBody>
                    <a:bodyPr/>
                    <a:lstStyle/>
                    <a:p>
                      <a:pPr>
                        <a:lnSpc>
                          <a:spcPct val="115000"/>
                        </a:lnSpc>
                        <a:spcAft>
                          <a:spcPts val="800"/>
                        </a:spcAft>
                      </a:pPr>
                      <a:r>
                        <a:rPr lang="en-GB" sz="1800" kern="100" dirty="0">
                          <a:effectLst/>
                        </a:rPr>
                        <a:t>GDP per capita</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nSpc>
                          <a:spcPct val="115000"/>
                        </a:lnSpc>
                        <a:spcAft>
                          <a:spcPts val="800"/>
                        </a:spcAft>
                      </a:pPr>
                      <a:r>
                        <a:rPr lang="en-GB" sz="1800" kern="100" dirty="0">
                          <a:effectLst/>
                        </a:rPr>
                        <a:t>$824</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nSpc>
                          <a:spcPct val="115000"/>
                        </a:lnSpc>
                        <a:spcAft>
                          <a:spcPts val="800"/>
                        </a:spcAft>
                      </a:pPr>
                      <a:r>
                        <a:rPr lang="en-GB" sz="1800" kern="100">
                          <a:effectLst/>
                        </a:rPr>
                        <a:t>$34,000+</a:t>
                      </a:r>
                      <a:endParaRPr lang="en-NG" sz="1800" kern="100">
                        <a:effectLst/>
                        <a:latin typeface="Aptos"/>
                        <a:ea typeface="Times New Roman" panose="02020603050405020304" pitchFamily="18" charset="0"/>
                        <a:cs typeface="Times New Roman" panose="02020603050405020304" pitchFamily="18" charset="0"/>
                      </a:endParaRPr>
                    </a:p>
                  </a:txBody>
                  <a:tcPr marL="4695" marR="4695" marT="4695" marB="4695" anchor="ctr"/>
                </a:tc>
                <a:extLst>
                  <a:ext uri="{0D108BD9-81ED-4DB2-BD59-A6C34878D82A}">
                    <a16:rowId xmlns:a16="http://schemas.microsoft.com/office/drawing/2014/main" val="574121631"/>
                  </a:ext>
                </a:extLst>
              </a:tr>
              <a:tr h="794066">
                <a:tc>
                  <a:txBody>
                    <a:bodyPr/>
                    <a:lstStyle/>
                    <a:p>
                      <a:pPr>
                        <a:lnSpc>
                          <a:spcPct val="115000"/>
                        </a:lnSpc>
                        <a:spcAft>
                          <a:spcPts val="800"/>
                        </a:spcAft>
                      </a:pPr>
                      <a:r>
                        <a:rPr lang="en-GB" sz="1800" kern="100">
                          <a:effectLst/>
                        </a:rPr>
                        <a:t>Export Composition</a:t>
                      </a:r>
                      <a:endParaRPr lang="en-NG" sz="1800" kern="10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nSpc>
                          <a:spcPct val="115000"/>
                        </a:lnSpc>
                        <a:spcAft>
                          <a:spcPts val="800"/>
                        </a:spcAft>
                      </a:pPr>
                      <a:r>
                        <a:rPr lang="en-GB" sz="1800" kern="100" dirty="0">
                          <a:effectLst/>
                        </a:rPr>
                        <a:t>Crude oil, agriculture</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nSpc>
                          <a:spcPct val="115000"/>
                        </a:lnSpc>
                        <a:spcAft>
                          <a:spcPts val="800"/>
                        </a:spcAft>
                      </a:pPr>
                      <a:r>
                        <a:rPr lang="en-GB" sz="1800" kern="100">
                          <a:effectLst/>
                        </a:rPr>
                        <a:t>Electronics, vehicles, biotech</a:t>
                      </a:r>
                      <a:endParaRPr lang="en-NG" sz="1800" kern="100">
                        <a:effectLst/>
                        <a:latin typeface="Aptos"/>
                        <a:ea typeface="Times New Roman" panose="02020603050405020304" pitchFamily="18" charset="0"/>
                        <a:cs typeface="Times New Roman" panose="02020603050405020304" pitchFamily="18" charset="0"/>
                      </a:endParaRPr>
                    </a:p>
                  </a:txBody>
                  <a:tcPr marL="4695" marR="4695" marT="4695" marB="4695" anchor="ctr"/>
                </a:tc>
                <a:extLst>
                  <a:ext uri="{0D108BD9-81ED-4DB2-BD59-A6C34878D82A}">
                    <a16:rowId xmlns:a16="http://schemas.microsoft.com/office/drawing/2014/main" val="2149741298"/>
                  </a:ext>
                </a:extLst>
              </a:tr>
              <a:tr h="794066">
                <a:tc>
                  <a:txBody>
                    <a:bodyPr/>
                    <a:lstStyle/>
                    <a:p>
                      <a:pPr>
                        <a:lnSpc>
                          <a:spcPct val="115000"/>
                        </a:lnSpc>
                        <a:spcAft>
                          <a:spcPts val="800"/>
                        </a:spcAft>
                      </a:pPr>
                      <a:r>
                        <a:rPr lang="en-GB" sz="1800" kern="100">
                          <a:effectLst/>
                        </a:rPr>
                        <a:t>Human Capital</a:t>
                      </a:r>
                      <a:endParaRPr lang="en-NG" sz="1800" kern="10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nSpc>
                          <a:spcPct val="115000"/>
                        </a:lnSpc>
                        <a:spcAft>
                          <a:spcPts val="800"/>
                        </a:spcAft>
                      </a:pPr>
                      <a:r>
                        <a:rPr lang="en-GB" sz="1800" kern="100" dirty="0">
                          <a:effectLst/>
                        </a:rPr>
                        <a:t>Low investment</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nSpc>
                          <a:spcPct val="115000"/>
                        </a:lnSpc>
                        <a:spcAft>
                          <a:spcPts val="800"/>
                        </a:spcAft>
                      </a:pPr>
                      <a:r>
                        <a:rPr lang="en-GB" sz="1800" kern="100" dirty="0">
                          <a:effectLst/>
                        </a:rPr>
                        <a:t>World-class education system</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extLst>
                  <a:ext uri="{0D108BD9-81ED-4DB2-BD59-A6C34878D82A}">
                    <a16:rowId xmlns:a16="http://schemas.microsoft.com/office/drawing/2014/main" val="2492470411"/>
                  </a:ext>
                </a:extLst>
              </a:tr>
              <a:tr h="794066">
                <a:tc>
                  <a:txBody>
                    <a:bodyPr/>
                    <a:lstStyle/>
                    <a:p>
                      <a:pPr>
                        <a:lnSpc>
                          <a:spcPct val="115000"/>
                        </a:lnSpc>
                        <a:spcAft>
                          <a:spcPts val="800"/>
                        </a:spcAft>
                      </a:pPr>
                      <a:r>
                        <a:rPr lang="en-GB" sz="1800" kern="100">
                          <a:effectLst/>
                        </a:rPr>
                        <a:t>Innovation Index</a:t>
                      </a:r>
                      <a:endParaRPr lang="en-NG" sz="1800" kern="10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nSpc>
                          <a:spcPct val="115000"/>
                        </a:lnSpc>
                        <a:spcAft>
                          <a:spcPts val="800"/>
                        </a:spcAft>
                      </a:pPr>
                      <a:r>
                        <a:rPr lang="en-GB" sz="1800" kern="100" dirty="0">
                          <a:effectLst/>
                        </a:rPr>
                        <a:t>Low</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tc>
                  <a:txBody>
                    <a:bodyPr/>
                    <a:lstStyle/>
                    <a:p>
                      <a:pPr>
                        <a:lnSpc>
                          <a:spcPct val="115000"/>
                        </a:lnSpc>
                        <a:spcAft>
                          <a:spcPts val="800"/>
                        </a:spcAft>
                      </a:pPr>
                      <a:r>
                        <a:rPr lang="en-GB" sz="1800" kern="100" dirty="0">
                          <a:effectLst/>
                        </a:rPr>
                        <a:t>Top 10 globally</a:t>
                      </a:r>
                      <a:endParaRPr lang="en-NG" sz="1800" kern="100" dirty="0">
                        <a:effectLst/>
                        <a:latin typeface="Aptos"/>
                        <a:ea typeface="Times New Roman" panose="02020603050405020304" pitchFamily="18" charset="0"/>
                        <a:cs typeface="Times New Roman" panose="02020603050405020304" pitchFamily="18" charset="0"/>
                      </a:endParaRPr>
                    </a:p>
                  </a:txBody>
                  <a:tcPr marL="4695" marR="4695" marT="4695" marB="4695" anchor="ctr"/>
                </a:tc>
                <a:extLst>
                  <a:ext uri="{0D108BD9-81ED-4DB2-BD59-A6C34878D82A}">
                    <a16:rowId xmlns:a16="http://schemas.microsoft.com/office/drawing/2014/main" val="288287849"/>
                  </a:ext>
                </a:extLst>
              </a:tr>
            </a:tbl>
          </a:graphicData>
        </a:graphic>
      </p:graphicFrame>
      <p:sp>
        <p:nvSpPr>
          <p:cNvPr id="6" name="Date Placeholder 5"/>
          <p:cNvSpPr>
            <a:spLocks noGrp="1"/>
          </p:cNvSpPr>
          <p:nvPr>
            <p:ph type="dt" sz="half" idx="10"/>
          </p:nvPr>
        </p:nvSpPr>
        <p:spPr/>
        <p:txBody>
          <a:bodyPr/>
          <a:lstStyle/>
          <a:p>
            <a:fld id="{63A1C593-65D0-4073-BCC9-577B9352EA97}" type="datetime2">
              <a:rPr lang="en-US" smtClean="0"/>
              <a:t>Saturday, June 21, 2025</a:t>
            </a:fld>
            <a:endParaRPr lang="en-US"/>
          </a:p>
        </p:txBody>
      </p:sp>
      <p:sp>
        <p:nvSpPr>
          <p:cNvPr id="8" name="Footer Placeholder 7"/>
          <p:cNvSpPr>
            <a:spLocks noGrp="1"/>
          </p:cNvSpPr>
          <p:nvPr>
            <p:ph type="ftr" sz="quarter" idx="11"/>
          </p:nvPr>
        </p:nvSpPr>
        <p:spPr/>
        <p:txBody>
          <a:bodyPr/>
          <a:lstStyle/>
          <a:p>
            <a:pPr algn="r"/>
            <a:r>
              <a:rPr lang="en-US">
                <a:latin typeface="Futura BT" panose="020B0502020204020303" charset="0"/>
                <a:cs typeface="Futura BT" panose="020B0502020204020303" charset="0"/>
              </a:rPr>
              <a:t>Presentation Title | Presenter Name</a:t>
            </a:r>
          </a:p>
        </p:txBody>
      </p:sp>
      <p:sp>
        <p:nvSpPr>
          <p:cNvPr id="3" name="Slide Number Placeholder 2"/>
          <p:cNvSpPr>
            <a:spLocks noGrp="1"/>
          </p:cNvSpPr>
          <p:nvPr>
            <p:ph type="sldNum" sz="quarter" idx="12"/>
          </p:nvPr>
        </p:nvSpPr>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5</a:t>
            </a:fld>
            <a:endParaRPr lang="en-US" sz="2400">
              <a:solidFill>
                <a:schemeClr val="bg1"/>
              </a:solidFill>
              <a:latin typeface="Futura BT" panose="020B0502020204020303" charset="0"/>
              <a:cs typeface="Futura BT" panose="020B0502020204020303" charset="0"/>
            </a:endParaRP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742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311785"/>
            <a:ext cx="10515600" cy="523220"/>
          </a:xfrm>
          <a:prstGeom prst="rect">
            <a:avLst/>
          </a:prstGeom>
          <a:noFill/>
        </p:spPr>
        <p:txBody>
          <a:bodyPr wrap="square" rtlCol="0">
            <a:spAutoFit/>
          </a:bodyPr>
          <a:lstStyle/>
          <a:p>
            <a:r>
              <a:rPr lang="en-GB" sz="2800" dirty="0">
                <a:solidFill>
                  <a:srgbClr val="1B1464"/>
                </a:solidFill>
                <a:latin typeface="Futura-Bold" charset="0"/>
                <a:cs typeface="Futura-Bold" charset="0"/>
              </a:rPr>
              <a:t>The Missing Link: Productivity, Industry &amp; Subnational IGR </a:t>
            </a:r>
            <a:endParaRPr lang="en-US" sz="2800" dirty="0">
              <a:solidFill>
                <a:srgbClr val="1B1464"/>
              </a:solidFill>
              <a:latin typeface="Futura-Bold" charset="0"/>
              <a:cs typeface="Futura-Bold" charset="0"/>
            </a:endParaRPr>
          </a:p>
        </p:txBody>
      </p:sp>
      <p:sp>
        <p:nvSpPr>
          <p:cNvPr id="7" name="Content Placeholder 6">
            <a:extLst>
              <a:ext uri="{FF2B5EF4-FFF2-40B4-BE49-F238E27FC236}">
                <a16:creationId xmlns:a16="http://schemas.microsoft.com/office/drawing/2014/main" id="{4F9B3870-C281-480C-82EF-18A8C4B946D1}"/>
              </a:ext>
            </a:extLst>
          </p:cNvPr>
          <p:cNvSpPr>
            <a:spLocks noGrp="1"/>
          </p:cNvSpPr>
          <p:nvPr>
            <p:ph idx="1"/>
          </p:nvPr>
        </p:nvSpPr>
        <p:spPr>
          <a:xfrm>
            <a:off x="463639" y="1287889"/>
            <a:ext cx="10890161" cy="4981466"/>
          </a:xfrm>
        </p:spPr>
        <p:txBody>
          <a:bodyPr>
            <a:normAutofit fontScale="77500" lnSpcReduction="20000"/>
          </a:bodyPr>
          <a:lstStyle/>
          <a:p>
            <a:pPr marL="0" indent="0">
              <a:buNone/>
            </a:pPr>
            <a:r>
              <a:rPr lang="en-GB" b="1" i="1" dirty="0"/>
              <a:t>a</a:t>
            </a:r>
            <a:r>
              <a:rPr lang="en-GB" b="1" i="1" kern="100" dirty="0">
                <a:latin typeface="Aptos"/>
                <a:ea typeface="Times New Roman" panose="02020603050405020304" pitchFamily="18" charset="0"/>
                <a:cs typeface="Times New Roman" panose="02020603050405020304" pitchFamily="18" charset="0"/>
              </a:rPr>
              <a:t>. </a:t>
            </a:r>
            <a:r>
              <a:rPr lang="en-GB" sz="2900" b="1" i="1" dirty="0"/>
              <a:t>Productivity = Prosperity</a:t>
            </a:r>
            <a:endParaRPr lang="en-NG" sz="2900" b="1" i="1" dirty="0"/>
          </a:p>
          <a:p>
            <a:pPr lvl="0"/>
            <a:r>
              <a:rPr lang="en-GB" sz="2900" dirty="0"/>
              <a:t>Value added per worker defines per capita income</a:t>
            </a:r>
            <a:endParaRPr lang="en-NG" sz="2900" dirty="0"/>
          </a:p>
          <a:p>
            <a:pPr lvl="0"/>
            <a:r>
              <a:rPr lang="en-GB" sz="2900" dirty="0"/>
              <a:t>Informality and underemployment hurt productivity</a:t>
            </a:r>
          </a:p>
          <a:p>
            <a:pPr lvl="0"/>
            <a:endParaRPr lang="en-NG" sz="2900" dirty="0"/>
          </a:p>
          <a:p>
            <a:pPr marL="0" indent="0">
              <a:buNone/>
            </a:pPr>
            <a:r>
              <a:rPr lang="en-GB" sz="2900" b="1" i="1" dirty="0"/>
              <a:t>b. Industry Is Key</a:t>
            </a:r>
            <a:endParaRPr lang="en-NG" sz="2900" b="1" i="1" dirty="0"/>
          </a:p>
          <a:p>
            <a:pPr lvl="0"/>
            <a:r>
              <a:rPr lang="en-GB" sz="2900" dirty="0"/>
              <a:t>Manufacturing → Jobs → Taxes → IGR</a:t>
            </a:r>
            <a:endParaRPr lang="en-NG" sz="2900" dirty="0"/>
          </a:p>
          <a:p>
            <a:pPr lvl="0"/>
            <a:r>
              <a:rPr lang="en-GB" sz="2900" dirty="0" err="1"/>
              <a:t>Agro</a:t>
            </a:r>
            <a:r>
              <a:rPr lang="en-GB" sz="2900" dirty="0"/>
              <a:t>-processing, mining, renewable energy, ICT potential</a:t>
            </a:r>
          </a:p>
          <a:p>
            <a:pPr lvl="0"/>
            <a:endParaRPr lang="en-NG" sz="2900" dirty="0"/>
          </a:p>
          <a:p>
            <a:pPr marL="0" indent="0">
              <a:buNone/>
            </a:pPr>
            <a:r>
              <a:rPr lang="en-GB" sz="2900" b="1" i="1" dirty="0"/>
              <a:t>c. Subnational Governments: The Untapped Engine</a:t>
            </a:r>
            <a:endParaRPr lang="en-NG" sz="2900" b="1" i="1" dirty="0"/>
          </a:p>
          <a:p>
            <a:pPr lvl="0"/>
            <a:r>
              <a:rPr lang="en-GB" sz="2900" dirty="0"/>
              <a:t>States/LGAs control land, </a:t>
            </a:r>
            <a:r>
              <a:rPr lang="en-GB" sz="2900" dirty="0" err="1"/>
              <a:t>labor</a:t>
            </a:r>
            <a:r>
              <a:rPr lang="en-GB" sz="2900" dirty="0"/>
              <a:t>, and local markets</a:t>
            </a:r>
            <a:endParaRPr lang="en-NG" sz="2900" dirty="0"/>
          </a:p>
          <a:p>
            <a:pPr lvl="0"/>
            <a:r>
              <a:rPr lang="en-GB" sz="2900" dirty="0"/>
              <a:t>IGR growth requires:</a:t>
            </a:r>
            <a:endParaRPr lang="en-NG" sz="2900" dirty="0"/>
          </a:p>
          <a:p>
            <a:pPr lvl="1"/>
            <a:r>
              <a:rPr lang="en-GB" sz="2900" dirty="0"/>
              <a:t>Support to local industries</a:t>
            </a:r>
          </a:p>
          <a:p>
            <a:pPr lvl="1"/>
            <a:r>
              <a:rPr lang="en-GB" sz="2900" dirty="0"/>
              <a:t>Local infrastructure investment</a:t>
            </a:r>
            <a:endParaRPr lang="en-NG" sz="2900" dirty="0"/>
          </a:p>
          <a:p>
            <a:pPr lvl="1"/>
            <a:r>
              <a:rPr lang="en-GB" sz="2900" dirty="0"/>
              <a:t>Data-driven revenue systems</a:t>
            </a:r>
            <a:endParaRPr lang="en-NG" sz="2900" dirty="0"/>
          </a:p>
          <a:p>
            <a:pPr marL="742950" lvl="1" indent="-285750">
              <a:buSzPts val="1000"/>
              <a:buFont typeface="Courier New" panose="02070309020205020404" pitchFamily="49" charset="0"/>
              <a:buChar char="o"/>
              <a:tabLst>
                <a:tab pos="914400" algn="l"/>
              </a:tabLst>
            </a:pPr>
            <a:endParaRPr lang="en-NG"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63A1C593-65D0-4073-BCC9-577B9352EA97}" type="datetime2">
              <a:rPr lang="en-US" smtClean="0"/>
              <a:t>Saturday, June 21, 2025</a:t>
            </a:fld>
            <a:endParaRPr lang="en-US"/>
          </a:p>
        </p:txBody>
      </p:sp>
      <p:sp>
        <p:nvSpPr>
          <p:cNvPr id="8" name="Footer Placeholder 7"/>
          <p:cNvSpPr>
            <a:spLocks noGrp="1"/>
          </p:cNvSpPr>
          <p:nvPr>
            <p:ph type="ftr" sz="quarter" idx="11"/>
          </p:nvPr>
        </p:nvSpPr>
        <p:spPr/>
        <p:txBody>
          <a:bodyPr/>
          <a:lstStyle/>
          <a:p>
            <a:pPr algn="r"/>
            <a:r>
              <a:rPr lang="en-US">
                <a:latin typeface="Futura BT" panose="020B0502020204020303" charset="0"/>
                <a:cs typeface="Futura BT" panose="020B0502020204020303" charset="0"/>
              </a:rPr>
              <a:t>Presentation Title | Presenter Name</a:t>
            </a:r>
          </a:p>
        </p:txBody>
      </p:sp>
      <p:sp>
        <p:nvSpPr>
          <p:cNvPr id="3" name="Slide Number Placeholder 2"/>
          <p:cNvSpPr>
            <a:spLocks noGrp="1"/>
          </p:cNvSpPr>
          <p:nvPr>
            <p:ph type="sldNum" sz="quarter" idx="12"/>
          </p:nvPr>
        </p:nvSpPr>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6</a:t>
            </a:fld>
            <a:endParaRPr lang="en-US" sz="2400">
              <a:solidFill>
                <a:schemeClr val="bg1"/>
              </a:solidFill>
              <a:latin typeface="Futura BT" panose="020B0502020204020303" charset="0"/>
              <a:cs typeface="Futura BT" panose="020B0502020204020303" charset="0"/>
            </a:endParaRP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696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311785"/>
            <a:ext cx="9616395" cy="553998"/>
          </a:xfrm>
          <a:prstGeom prst="rect">
            <a:avLst/>
          </a:prstGeom>
          <a:noFill/>
        </p:spPr>
        <p:txBody>
          <a:bodyPr wrap="square" rtlCol="0">
            <a:spAutoFit/>
          </a:bodyPr>
          <a:lstStyle/>
          <a:p>
            <a:r>
              <a:rPr lang="en-GB" sz="3000" dirty="0">
                <a:solidFill>
                  <a:srgbClr val="1B1464"/>
                </a:solidFill>
                <a:latin typeface="Futura-Bold" charset="0"/>
                <a:cs typeface="Futura-Bold" charset="0"/>
              </a:rPr>
              <a:t>The Way Forward: Boosting Per Capita Prosperity </a:t>
            </a:r>
            <a:endParaRPr lang="en-US" sz="3000" dirty="0">
              <a:solidFill>
                <a:srgbClr val="1B1464"/>
              </a:solidFill>
              <a:latin typeface="Futura-Bold" charset="0"/>
              <a:cs typeface="Futura-Bold" charset="0"/>
            </a:endParaRPr>
          </a:p>
        </p:txBody>
      </p:sp>
      <p:sp>
        <p:nvSpPr>
          <p:cNvPr id="7" name="Content Placeholder 6">
            <a:extLst>
              <a:ext uri="{FF2B5EF4-FFF2-40B4-BE49-F238E27FC236}">
                <a16:creationId xmlns:a16="http://schemas.microsoft.com/office/drawing/2014/main" id="{4F9B3870-C281-480C-82EF-18A8C4B946D1}"/>
              </a:ext>
            </a:extLst>
          </p:cNvPr>
          <p:cNvSpPr>
            <a:spLocks noGrp="1"/>
          </p:cNvSpPr>
          <p:nvPr>
            <p:ph idx="1"/>
          </p:nvPr>
        </p:nvSpPr>
        <p:spPr>
          <a:xfrm>
            <a:off x="838200" y="1223493"/>
            <a:ext cx="10515600" cy="5045862"/>
          </a:xfrm>
        </p:spPr>
        <p:txBody>
          <a:bodyPr>
            <a:normAutofit fontScale="92500" lnSpcReduction="20000"/>
          </a:bodyPr>
          <a:lstStyle/>
          <a:p>
            <a:pPr lvl="0"/>
            <a:r>
              <a:rPr lang="en-GB" b="1" dirty="0"/>
              <a:t>Fiscal Federalism &amp; Autonomy</a:t>
            </a:r>
            <a:endParaRPr lang="en-NG" dirty="0"/>
          </a:p>
          <a:p>
            <a:pPr lvl="1"/>
            <a:r>
              <a:rPr lang="en-GB" dirty="0"/>
              <a:t>Empower Federating Units (States and LGAs) as true development actors</a:t>
            </a:r>
            <a:endParaRPr lang="en-NG" dirty="0"/>
          </a:p>
          <a:p>
            <a:pPr lvl="1"/>
            <a:r>
              <a:rPr lang="en-GB" dirty="0"/>
              <a:t>Review revenue allocation formula</a:t>
            </a:r>
          </a:p>
          <a:p>
            <a:pPr lvl="1"/>
            <a:endParaRPr lang="en-NG" dirty="0"/>
          </a:p>
          <a:p>
            <a:pPr lvl="0"/>
            <a:r>
              <a:rPr lang="en-GB" b="1" dirty="0"/>
              <a:t>Human Capital Investment</a:t>
            </a:r>
            <a:endParaRPr lang="en-NG" dirty="0"/>
          </a:p>
          <a:p>
            <a:pPr lvl="1"/>
            <a:r>
              <a:rPr lang="en-GB" dirty="0"/>
              <a:t>Education, skills, and health to raise productivity</a:t>
            </a:r>
          </a:p>
          <a:p>
            <a:pPr lvl="1"/>
            <a:endParaRPr lang="en-NG" dirty="0"/>
          </a:p>
          <a:p>
            <a:pPr lvl="0"/>
            <a:r>
              <a:rPr lang="en-GB" b="1" dirty="0"/>
              <a:t>Strategic Industrial Policy at State Level</a:t>
            </a:r>
            <a:endParaRPr lang="en-NG" dirty="0"/>
          </a:p>
          <a:p>
            <a:pPr lvl="1"/>
            <a:r>
              <a:rPr lang="en-GB" dirty="0"/>
              <a:t>Value-chain-based industrial clusters</a:t>
            </a:r>
            <a:endParaRPr lang="en-NG" dirty="0"/>
          </a:p>
          <a:p>
            <a:pPr lvl="1"/>
            <a:r>
              <a:rPr lang="en-GB" dirty="0"/>
              <a:t>Supportive policies for local investors</a:t>
            </a:r>
          </a:p>
          <a:p>
            <a:pPr lvl="1"/>
            <a:endParaRPr lang="en-NG" dirty="0"/>
          </a:p>
          <a:p>
            <a:pPr lvl="0"/>
            <a:r>
              <a:rPr lang="en-GB" b="1" dirty="0"/>
              <a:t>Reform Subnational Revenue Systems</a:t>
            </a:r>
            <a:endParaRPr lang="en-NG" dirty="0"/>
          </a:p>
          <a:p>
            <a:pPr lvl="1"/>
            <a:r>
              <a:rPr lang="en-GB" dirty="0"/>
              <a:t>Expand tax base through economic growth, not force</a:t>
            </a:r>
            <a:endParaRPr lang="en-NG" dirty="0"/>
          </a:p>
          <a:p>
            <a:pPr lvl="1"/>
            <a:r>
              <a:rPr lang="en-GB" dirty="0"/>
              <a:t>Digital tools for revenue collection</a:t>
            </a:r>
            <a:endParaRPr lang="en-NG" dirty="0"/>
          </a:p>
          <a:p>
            <a:pPr marL="0" lvl="0" indent="0">
              <a:buNone/>
            </a:pPr>
            <a:r>
              <a:rPr lang="en-GB" dirty="0"/>
              <a:t> </a:t>
            </a:r>
            <a:endParaRPr lang="en-NG" dirty="0"/>
          </a:p>
        </p:txBody>
      </p:sp>
      <p:sp>
        <p:nvSpPr>
          <p:cNvPr id="6" name="Date Placeholder 5"/>
          <p:cNvSpPr>
            <a:spLocks noGrp="1"/>
          </p:cNvSpPr>
          <p:nvPr>
            <p:ph type="dt" sz="half" idx="10"/>
          </p:nvPr>
        </p:nvSpPr>
        <p:spPr/>
        <p:txBody>
          <a:bodyPr/>
          <a:lstStyle/>
          <a:p>
            <a:fld id="{63A1C593-65D0-4073-BCC9-577B9352EA97}" type="datetime2">
              <a:rPr lang="en-US" smtClean="0"/>
              <a:t>Saturday, June 21, 2025</a:t>
            </a:fld>
            <a:endParaRPr lang="en-US"/>
          </a:p>
        </p:txBody>
      </p:sp>
      <p:sp>
        <p:nvSpPr>
          <p:cNvPr id="8" name="Footer Placeholder 7"/>
          <p:cNvSpPr>
            <a:spLocks noGrp="1"/>
          </p:cNvSpPr>
          <p:nvPr>
            <p:ph type="ftr" sz="quarter" idx="11"/>
          </p:nvPr>
        </p:nvSpPr>
        <p:spPr/>
        <p:txBody>
          <a:bodyPr/>
          <a:lstStyle/>
          <a:p>
            <a:pPr algn="r"/>
            <a:r>
              <a:rPr lang="en-US">
                <a:latin typeface="Futura BT" panose="020B0502020204020303" charset="0"/>
                <a:cs typeface="Futura BT" panose="020B0502020204020303" charset="0"/>
              </a:rPr>
              <a:t>Presentation Title | Presenter Name</a:t>
            </a:r>
          </a:p>
        </p:txBody>
      </p:sp>
      <p:sp>
        <p:nvSpPr>
          <p:cNvPr id="3" name="Slide Number Placeholder 2"/>
          <p:cNvSpPr>
            <a:spLocks noGrp="1"/>
          </p:cNvSpPr>
          <p:nvPr>
            <p:ph type="sldNum" sz="quarter" idx="12"/>
          </p:nvPr>
        </p:nvSpPr>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7</a:t>
            </a:fld>
            <a:endParaRPr lang="en-US" sz="2400">
              <a:solidFill>
                <a:schemeClr val="bg1"/>
              </a:solidFill>
              <a:latin typeface="Futura BT" panose="020B0502020204020303" charset="0"/>
              <a:cs typeface="Futura BT" panose="020B0502020204020303" charset="0"/>
            </a:endParaRP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1262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210185" y="311785"/>
            <a:ext cx="3411855" cy="553998"/>
          </a:xfrm>
          <a:prstGeom prst="rect">
            <a:avLst/>
          </a:prstGeom>
          <a:noFill/>
        </p:spPr>
        <p:txBody>
          <a:bodyPr wrap="square" rtlCol="0">
            <a:spAutoFit/>
          </a:bodyPr>
          <a:lstStyle/>
          <a:p>
            <a:pPr algn="l"/>
            <a:r>
              <a:rPr lang="en-US" sz="3000" dirty="0">
                <a:solidFill>
                  <a:srgbClr val="1B1464"/>
                </a:solidFill>
                <a:latin typeface="Futura-Bold" charset="0"/>
                <a:cs typeface="Futura-Bold" charset="0"/>
              </a:rPr>
              <a:t>Conclusion</a:t>
            </a:r>
          </a:p>
        </p:txBody>
      </p:sp>
      <p:sp>
        <p:nvSpPr>
          <p:cNvPr id="7" name="Content Placeholder 6">
            <a:extLst>
              <a:ext uri="{FF2B5EF4-FFF2-40B4-BE49-F238E27FC236}">
                <a16:creationId xmlns:a16="http://schemas.microsoft.com/office/drawing/2014/main" id="{4F9B3870-C281-480C-82EF-18A8C4B946D1}"/>
              </a:ext>
            </a:extLst>
          </p:cNvPr>
          <p:cNvSpPr>
            <a:spLocks noGrp="1"/>
          </p:cNvSpPr>
          <p:nvPr>
            <p:ph idx="1"/>
          </p:nvPr>
        </p:nvSpPr>
        <p:spPr>
          <a:xfrm>
            <a:off x="682580" y="1388746"/>
            <a:ext cx="10671220" cy="4880609"/>
          </a:xfrm>
        </p:spPr>
        <p:txBody>
          <a:bodyPr>
            <a:normAutofit/>
          </a:bodyPr>
          <a:lstStyle/>
          <a:p>
            <a:pPr marL="0" indent="0">
              <a:buNone/>
            </a:pPr>
            <a:endParaRPr lang="en-GB" i="1" dirty="0"/>
          </a:p>
          <a:p>
            <a:r>
              <a:rPr lang="en-GB" dirty="0"/>
              <a:t>The future lies in </a:t>
            </a:r>
            <a:r>
              <a:rPr lang="en-GB" b="1" dirty="0"/>
              <a:t>bottom-up prosperity</a:t>
            </a:r>
          </a:p>
          <a:p>
            <a:r>
              <a:rPr lang="en-GB" dirty="0"/>
              <a:t>States must be </a:t>
            </a:r>
            <a:r>
              <a:rPr lang="en-GB" b="1" dirty="0"/>
              <a:t>economic players</a:t>
            </a:r>
            <a:r>
              <a:rPr lang="en-GB" dirty="0"/>
              <a:t>, not just political units</a:t>
            </a:r>
          </a:p>
          <a:p>
            <a:r>
              <a:rPr lang="en-GB" dirty="0"/>
              <a:t>We must </a:t>
            </a:r>
            <a:r>
              <a:rPr lang="en-GB" b="1" dirty="0"/>
              <a:t>move from extraction to value creation</a:t>
            </a:r>
          </a:p>
          <a:p>
            <a:endParaRPr lang="en-GB" b="1" dirty="0"/>
          </a:p>
          <a:p>
            <a:pPr marL="0" indent="0">
              <a:buNone/>
            </a:pPr>
            <a:r>
              <a:rPr lang="en-GB" i="1" dirty="0"/>
              <a:t>To raise GDP per capita, we must raise productivity per person, and that starts with deliberate investment in human capital development, transition from rentier state by making the states and local governments to become economically empowered and constitutionally responsible, not just politically recognised units.</a:t>
            </a:r>
          </a:p>
          <a:p>
            <a:endParaRPr lang="en-NG" dirty="0"/>
          </a:p>
          <a:p>
            <a:pPr lvl="1"/>
            <a:endParaRPr lang="en-NG" sz="2600" dirty="0"/>
          </a:p>
        </p:txBody>
      </p:sp>
      <p:sp>
        <p:nvSpPr>
          <p:cNvPr id="6" name="Date Placeholder 5"/>
          <p:cNvSpPr>
            <a:spLocks noGrp="1"/>
          </p:cNvSpPr>
          <p:nvPr>
            <p:ph type="dt" sz="half" idx="10"/>
          </p:nvPr>
        </p:nvSpPr>
        <p:spPr/>
        <p:txBody>
          <a:bodyPr/>
          <a:lstStyle/>
          <a:p>
            <a:fld id="{63A1C593-65D0-4073-BCC9-577B9352EA97}" type="datetime2">
              <a:rPr lang="en-US" smtClean="0"/>
              <a:t>Saturday, June 21, 2025</a:t>
            </a:fld>
            <a:endParaRPr lang="en-US"/>
          </a:p>
        </p:txBody>
      </p:sp>
      <p:sp>
        <p:nvSpPr>
          <p:cNvPr id="8" name="Footer Placeholder 7"/>
          <p:cNvSpPr>
            <a:spLocks noGrp="1"/>
          </p:cNvSpPr>
          <p:nvPr>
            <p:ph type="ftr" sz="quarter" idx="11"/>
          </p:nvPr>
        </p:nvSpPr>
        <p:spPr/>
        <p:txBody>
          <a:bodyPr/>
          <a:lstStyle/>
          <a:p>
            <a:pPr algn="r"/>
            <a:r>
              <a:rPr lang="en-US">
                <a:latin typeface="Futura BT" panose="020B0502020204020303" charset="0"/>
                <a:cs typeface="Futura BT" panose="020B0502020204020303" charset="0"/>
              </a:rPr>
              <a:t>Presentation Title | Presenter Name</a:t>
            </a:r>
          </a:p>
        </p:txBody>
      </p:sp>
      <p:sp>
        <p:nvSpPr>
          <p:cNvPr id="3" name="Slide Number Placeholder 2"/>
          <p:cNvSpPr>
            <a:spLocks noGrp="1"/>
          </p:cNvSpPr>
          <p:nvPr>
            <p:ph type="sldNum" sz="quarter" idx="12"/>
          </p:nvPr>
        </p:nvSpPr>
        <p:spPr/>
        <p:txBody>
          <a:bodyPr/>
          <a:lstStyle/>
          <a:p>
            <a:pPr algn="ctr"/>
            <a:fld id="{9B618960-8005-486C-9A75-10CB2AAC16F9}" type="slidenum">
              <a:rPr lang="en-US" sz="2400" smtClean="0">
                <a:solidFill>
                  <a:schemeClr val="bg1"/>
                </a:solidFill>
                <a:latin typeface="Futura BT" panose="020B0502020204020303" charset="0"/>
                <a:cs typeface="Futura BT" panose="020B0502020204020303" charset="0"/>
              </a:rPr>
              <a:t>8</a:t>
            </a:fld>
            <a:endParaRPr lang="en-US" sz="2400">
              <a:solidFill>
                <a:schemeClr val="bg1"/>
              </a:solidFill>
              <a:latin typeface="Futura BT" panose="020B0502020204020303" charset="0"/>
              <a:cs typeface="Futura BT" panose="020B0502020204020303" charset="0"/>
            </a:endParaRPr>
          </a:p>
        </p:txBody>
      </p:sp>
      <p:cxnSp>
        <p:nvCxnSpPr>
          <p:cNvPr id="9" name="Straight Connector 8"/>
          <p:cNvCxnSpPr/>
          <p:nvPr/>
        </p:nvCxnSpPr>
        <p:spPr>
          <a:xfrm>
            <a:off x="334645" y="850265"/>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10881360" y="-17145"/>
            <a:ext cx="938530" cy="992505"/>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p:cNvCxnSpPr/>
          <p:nvPr/>
        </p:nvCxnSpPr>
        <p:spPr>
          <a:xfrm>
            <a:off x="334645" y="6394450"/>
            <a:ext cx="1146429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251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s 3"/>
          <p:cNvSpPr/>
          <p:nvPr/>
        </p:nvSpPr>
        <p:spPr>
          <a:xfrm>
            <a:off x="-22225" y="2608898"/>
            <a:ext cx="12214225" cy="1842770"/>
          </a:xfrm>
          <a:prstGeom prst="rect">
            <a:avLst/>
          </a:prstGeom>
          <a:solidFill>
            <a:srgbClr val="E1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344545" y="676910"/>
            <a:ext cx="5503545" cy="5503545"/>
          </a:xfrm>
          <a:prstGeom prst="ellipse">
            <a:avLst/>
          </a:prstGeom>
          <a:solidFill>
            <a:srgbClr val="1B14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6" name="Text Box 5"/>
          <p:cNvSpPr txBox="1"/>
          <p:nvPr/>
        </p:nvSpPr>
        <p:spPr>
          <a:xfrm>
            <a:off x="4197985" y="2254250"/>
            <a:ext cx="3796030" cy="2553335"/>
          </a:xfrm>
          <a:prstGeom prst="rect">
            <a:avLst/>
          </a:prstGeom>
          <a:noFill/>
        </p:spPr>
        <p:txBody>
          <a:bodyPr wrap="square" rtlCol="0">
            <a:spAutoFit/>
          </a:bodyPr>
          <a:lstStyle/>
          <a:p>
            <a:pPr algn="ctr"/>
            <a:r>
              <a:rPr lang="en-US" sz="8000">
                <a:solidFill>
                  <a:schemeClr val="bg1"/>
                </a:solidFill>
                <a:latin typeface="Futura-Bold" charset="0"/>
                <a:cs typeface="Futura-Bold" charset="0"/>
              </a:rPr>
              <a:t>Thank</a:t>
            </a:r>
          </a:p>
          <a:p>
            <a:pPr algn="ctr"/>
            <a:r>
              <a:rPr lang="en-US" sz="8000">
                <a:solidFill>
                  <a:schemeClr val="bg1"/>
                </a:solidFill>
                <a:latin typeface="Futura-Bold" charset="0"/>
                <a:cs typeface="Futura-Bold" charset="0"/>
              </a:rPr>
              <a:t>You</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536</Words>
  <Application>Microsoft Office PowerPoint</Application>
  <PresentationFormat>Widescreen</PresentationFormat>
  <Paragraphs>151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  </vt:lpstr>
      <vt:lpstr>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ADMIN</dc:creator>
  <cp:lastModifiedBy>olatunji_tunde@yahoo.com</cp:lastModifiedBy>
  <cp:revision>18</cp:revision>
  <dcterms:created xsi:type="dcterms:W3CDTF">2022-07-25T20:28:00Z</dcterms:created>
  <dcterms:modified xsi:type="dcterms:W3CDTF">2025-06-21T09:06:53Z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51A426B42CEF4410822598FA0903B23F</vt:lpwstr>
  </property>
  <property fmtid="{D5CDD505-2E9C-101B-9397-08002B2CF9AE}" pid="3" name="KSOProductBuildVer">
    <vt:lpwstr>1033-11.2.0.11191</vt:lpwstr>
  </property>
</Properties>
</file>